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82CC91F-7B7F-4BC3-9C83-93A69D3ECCB0}" v="1110" dt="2023-08-13T12:19:05.544"/>
    <p1510:client id="{C083896D-BE66-E85C-897C-A6AD0DF65F8C}" v="2226" dt="2021-07-13T17:34:38.142"/>
    <p1510:client id="{CC69BAD0-B878-4D5F-9EDC-F1CFB63E14B5}" v="190" dt="2021-08-18T18:06:57.811"/>
    <p1510:client id="{F3A97E22-94F4-48BC-BFDA-943568EF87EA}" v="2584" dt="2023-08-13T10:16:49.60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5E330E-513E-4D61-8703-D05CE85F7B0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A0E2371-EE85-4726-9C1A-9A6BCB825167}">
      <dgm:prSet phldrT="[Text]" phldr="0"/>
      <dgm:spPr/>
      <dgm:t>
        <a:bodyPr/>
        <a:lstStyle/>
        <a:p>
          <a:pPr rtl="0"/>
          <a:r>
            <a:rPr lang="en-US" dirty="0">
              <a:latin typeface="Calibri Light" panose="020F0302020204030204"/>
            </a:rPr>
            <a:t>Requesting rocket launch data </a:t>
          </a:r>
          <a:endParaRPr lang="en-US" dirty="0"/>
        </a:p>
      </dgm:t>
    </dgm:pt>
    <dgm:pt modelId="{919E3A63-7523-4C03-B2F2-6F47A09CCAD4}" type="parTrans" cxnId="{4420BF76-2282-4982-86C9-A6B27141E4B0}">
      <dgm:prSet/>
      <dgm:spPr/>
      <dgm:t>
        <a:bodyPr/>
        <a:lstStyle/>
        <a:p>
          <a:endParaRPr lang="en-US"/>
        </a:p>
      </dgm:t>
    </dgm:pt>
    <dgm:pt modelId="{9A0F8509-3C8E-4430-9066-9FCDED0383F7}" type="sibTrans" cxnId="{4420BF76-2282-4982-86C9-A6B27141E4B0}">
      <dgm:prSet/>
      <dgm:spPr/>
      <dgm:t>
        <a:bodyPr/>
        <a:lstStyle/>
        <a:p>
          <a:endParaRPr lang="en-US"/>
        </a:p>
      </dgm:t>
    </dgm:pt>
    <dgm:pt modelId="{F3C9AA91-5AB2-4865-9EE8-D365154F1F0D}">
      <dgm:prSet phldrT="[Text]" phldr="0"/>
      <dgm:spPr/>
      <dgm:t>
        <a:bodyPr/>
        <a:lstStyle/>
        <a:p>
          <a:pPr rtl="0"/>
          <a:r>
            <a:rPr lang="en-US" i="1" dirty="0">
              <a:latin typeface="Consolas"/>
            </a:rPr>
            <a:t>Using </a:t>
          </a:r>
          <a:r>
            <a:rPr lang="en-US" i="1" dirty="0" err="1">
              <a:latin typeface="Consolas"/>
            </a:rPr>
            <a:t>json_normalize</a:t>
          </a:r>
          <a:r>
            <a:rPr lang="en-US" i="1" dirty="0">
              <a:latin typeface="Consolas"/>
            </a:rPr>
            <a:t> </a:t>
          </a:r>
          <a:r>
            <a:rPr lang="en-US" i="1" dirty="0" err="1">
              <a:latin typeface="Consolas"/>
            </a:rPr>
            <a:t>meethod</a:t>
          </a:r>
          <a:r>
            <a:rPr lang="en-US" i="1" dirty="0">
              <a:latin typeface="Consolas"/>
            </a:rPr>
            <a:t> to convert the json result into a dataframe</a:t>
          </a:r>
        </a:p>
      </dgm:t>
    </dgm:pt>
    <dgm:pt modelId="{C14318FE-4B65-4BA7-9DC7-DDF56208DD19}" type="parTrans" cxnId="{88E5599B-910E-414E-A403-7152EBC7303E}">
      <dgm:prSet/>
      <dgm:spPr/>
      <dgm:t>
        <a:bodyPr/>
        <a:lstStyle/>
        <a:p>
          <a:endParaRPr lang="en-US"/>
        </a:p>
      </dgm:t>
    </dgm:pt>
    <dgm:pt modelId="{1E5B1EFE-6FEA-4DC0-B5E9-9421BAA499CA}" type="sibTrans" cxnId="{88E5599B-910E-414E-A403-7152EBC7303E}">
      <dgm:prSet/>
      <dgm:spPr/>
      <dgm:t>
        <a:bodyPr/>
        <a:lstStyle/>
        <a:p>
          <a:endParaRPr lang="en-US"/>
        </a:p>
      </dgm:t>
    </dgm:pt>
    <dgm:pt modelId="{7566471E-A5A8-48F6-98BE-8896022FB673}">
      <dgm:prSet phldrT="[Text]" phldr="0"/>
      <dgm:spPr/>
      <dgm:t>
        <a:bodyPr/>
        <a:lstStyle/>
        <a:p>
          <a:pPr rtl="0"/>
          <a:r>
            <a:rPr lang="en-US" dirty="0">
              <a:latin typeface="Calibri Light" panose="020F0302020204030204"/>
            </a:rPr>
            <a:t>Use </a:t>
          </a:r>
          <a:r>
            <a:rPr lang="en-US" dirty="0"/>
            <a:t>API again to get information about the launches using the IDs given for each launch. Specifically we will be </a:t>
          </a:r>
          <a:r>
            <a:rPr lang="en-US" dirty="0">
              <a:latin typeface="Calibri Light" panose="020F0302020204030204"/>
            </a:rPr>
            <a:t>using columns</a:t>
          </a:r>
          <a:r>
            <a:rPr lang="en-US" dirty="0"/>
            <a:t> </a:t>
          </a:r>
          <a:r>
            <a:rPr lang="en-US" dirty="0">
              <a:latin typeface="Consolas"/>
            </a:rPr>
            <a:t>rocket</a:t>
          </a:r>
          <a:r>
            <a:rPr lang="en-US" dirty="0"/>
            <a:t>, </a:t>
          </a:r>
          <a:r>
            <a:rPr lang="en-US" dirty="0">
              <a:latin typeface="Consolas"/>
            </a:rPr>
            <a:t>payloads</a:t>
          </a:r>
          <a:r>
            <a:rPr lang="en-US" dirty="0"/>
            <a:t>, </a:t>
          </a:r>
          <a:r>
            <a:rPr lang="en-US" dirty="0">
              <a:latin typeface="Consolas"/>
            </a:rPr>
            <a:t>launchpad</a:t>
          </a:r>
          <a:r>
            <a:rPr lang="en-US" dirty="0"/>
            <a:t>, and </a:t>
          </a:r>
          <a:r>
            <a:rPr lang="en-US" dirty="0">
              <a:latin typeface="Consolas"/>
            </a:rPr>
            <a:t>cores</a:t>
          </a:r>
          <a:endParaRPr lang="en-US" dirty="0"/>
        </a:p>
      </dgm:t>
    </dgm:pt>
    <dgm:pt modelId="{0F36CBF6-B978-48F6-9B68-50D25E0B0BF6}" type="parTrans" cxnId="{8EA8D4C1-8E86-4D1B-89DA-3F9C88B3EFEE}">
      <dgm:prSet/>
      <dgm:spPr/>
      <dgm:t>
        <a:bodyPr/>
        <a:lstStyle/>
        <a:p>
          <a:endParaRPr lang="en-US"/>
        </a:p>
      </dgm:t>
    </dgm:pt>
    <dgm:pt modelId="{B67CF3AC-CB67-4CF6-9437-B3C90ACA68AE}" type="sibTrans" cxnId="{8EA8D4C1-8E86-4D1B-89DA-3F9C88B3EFEE}">
      <dgm:prSet/>
      <dgm:spPr/>
      <dgm:t>
        <a:bodyPr/>
        <a:lstStyle/>
        <a:p>
          <a:endParaRPr lang="en-US"/>
        </a:p>
      </dgm:t>
    </dgm:pt>
    <dgm:pt modelId="{5DA6E9BB-58DC-4C33-B505-E84B8427DE98}">
      <dgm:prSet phldrT="[Text]" phldr="0"/>
      <dgm:spPr/>
      <dgm:t>
        <a:bodyPr/>
        <a:lstStyle/>
        <a:p>
          <a:pPr rtl="0"/>
          <a:r>
            <a:rPr lang="en-US" dirty="0">
              <a:latin typeface="Calibri Light" panose="020F0302020204030204"/>
            </a:rPr>
            <a:t>Remove the missing values with mean and export into </a:t>
          </a:r>
          <a:r>
            <a:rPr lang="en-US" dirty="0"/>
            <a:t>dataset_part_1.csv</a:t>
          </a:r>
        </a:p>
      </dgm:t>
    </dgm:pt>
    <dgm:pt modelId="{C16C3749-CAD7-4F0D-A9B2-E5EBD08AA338}" type="parTrans" cxnId="{CE9C38CE-A47B-4101-B465-01E2172CFFAB}">
      <dgm:prSet/>
      <dgm:spPr/>
      <dgm:t>
        <a:bodyPr/>
        <a:lstStyle/>
        <a:p>
          <a:endParaRPr lang="en-US"/>
        </a:p>
      </dgm:t>
    </dgm:pt>
    <dgm:pt modelId="{112642E2-607A-4CFB-861A-A847064011F6}" type="sibTrans" cxnId="{CE9C38CE-A47B-4101-B465-01E2172CFFAB}">
      <dgm:prSet/>
      <dgm:spPr/>
      <dgm:t>
        <a:bodyPr/>
        <a:lstStyle/>
        <a:p>
          <a:endParaRPr lang="en-US"/>
        </a:p>
      </dgm:t>
    </dgm:pt>
    <dgm:pt modelId="{F09B6BDC-BE2C-4E4F-AD53-3A9F90C55C0F}">
      <dgm:prSet phldrT="[Text]" phldr="1"/>
      <dgm:spPr/>
      <dgm:t>
        <a:bodyPr/>
        <a:lstStyle/>
        <a:p>
          <a:endParaRPr lang="en-US"/>
        </a:p>
      </dgm:t>
    </dgm:pt>
    <dgm:pt modelId="{3C11ED17-C12C-4A6A-8A37-7E8E9FDBD222}" type="parTrans" cxnId="{71089562-B265-412B-AAEC-E21F148881FA}">
      <dgm:prSet/>
      <dgm:spPr/>
      <dgm:t>
        <a:bodyPr/>
        <a:lstStyle/>
        <a:p>
          <a:endParaRPr lang="en-US"/>
        </a:p>
      </dgm:t>
    </dgm:pt>
    <dgm:pt modelId="{1AF92742-5818-47F2-891D-EE240A119783}" type="sibTrans" cxnId="{71089562-B265-412B-AAEC-E21F148881FA}">
      <dgm:prSet/>
      <dgm:spPr/>
      <dgm:t>
        <a:bodyPr/>
        <a:lstStyle/>
        <a:p>
          <a:endParaRPr lang="en-US"/>
        </a:p>
      </dgm:t>
    </dgm:pt>
    <dgm:pt modelId="{C3D86CEA-36FA-4757-A867-67666A61F72E}">
      <dgm:prSet phldr="0"/>
      <dgm:spPr/>
      <dgm:t>
        <a:bodyPr/>
        <a:lstStyle/>
        <a:p>
          <a:pPr rtl="0"/>
          <a:r>
            <a:rPr lang="en-US" dirty="0"/>
            <a:t>Filter the </a:t>
          </a:r>
          <a:r>
            <a:rPr lang="en-US" dirty="0" err="1"/>
            <a:t>dataframe</a:t>
          </a:r>
          <a:r>
            <a:rPr lang="en-US" dirty="0"/>
            <a:t> to only include </a:t>
          </a:r>
          <a:r>
            <a:rPr lang="en-US" dirty="0">
              <a:latin typeface="Consolas"/>
            </a:rPr>
            <a:t>Falcon 9</a:t>
          </a:r>
          <a:r>
            <a:rPr lang="en-US" dirty="0"/>
            <a:t> launches</a:t>
          </a:r>
          <a:endParaRPr lang="en-US" dirty="0">
            <a:latin typeface="Calibri Light" panose="020F0302020204030204"/>
          </a:endParaRPr>
        </a:p>
      </dgm:t>
    </dgm:pt>
    <dgm:pt modelId="{0640BABE-FF3F-416E-9537-5409A4F31371}" type="parTrans" cxnId="{08D3DD1D-3A67-43CE-936C-107DB9458EF0}">
      <dgm:prSet/>
      <dgm:spPr/>
    </dgm:pt>
    <dgm:pt modelId="{192226A6-6917-4737-971E-F1B8DB97F874}" type="sibTrans" cxnId="{08D3DD1D-3A67-43CE-936C-107DB9458EF0}">
      <dgm:prSet/>
      <dgm:spPr/>
      <dgm:t>
        <a:bodyPr/>
        <a:lstStyle/>
        <a:p>
          <a:endParaRPr lang="en-US"/>
        </a:p>
      </dgm:t>
    </dgm:pt>
    <dgm:pt modelId="{5096FF80-54BB-4AB9-AD78-DF893F4B46E0}" type="pres">
      <dgm:prSet presAssocID="{2C5E330E-513E-4D61-8703-D05CE85F7B07}" presName="diagram" presStyleCnt="0">
        <dgm:presLayoutVars>
          <dgm:dir/>
          <dgm:resizeHandles val="exact"/>
        </dgm:presLayoutVars>
      </dgm:prSet>
      <dgm:spPr/>
    </dgm:pt>
    <dgm:pt modelId="{B24297D5-6925-4661-B6CC-37C8AF76D08F}" type="pres">
      <dgm:prSet presAssocID="{1A0E2371-EE85-4726-9C1A-9A6BCB825167}" presName="node" presStyleLbl="node1" presStyleIdx="0" presStyleCnt="6">
        <dgm:presLayoutVars>
          <dgm:bulletEnabled val="1"/>
        </dgm:presLayoutVars>
      </dgm:prSet>
      <dgm:spPr/>
    </dgm:pt>
    <dgm:pt modelId="{AD83272B-4F42-414E-9727-DC895A8A0F2D}" type="pres">
      <dgm:prSet presAssocID="{9A0F8509-3C8E-4430-9066-9FCDED0383F7}" presName="sibTrans" presStyleLbl="sibTrans2D1" presStyleIdx="0" presStyleCnt="5"/>
      <dgm:spPr/>
    </dgm:pt>
    <dgm:pt modelId="{47AC10CA-1748-483B-917F-9029EEC5B7C3}" type="pres">
      <dgm:prSet presAssocID="{9A0F8509-3C8E-4430-9066-9FCDED0383F7}" presName="connectorText" presStyleLbl="sibTrans2D1" presStyleIdx="0" presStyleCnt="5"/>
      <dgm:spPr/>
    </dgm:pt>
    <dgm:pt modelId="{E63BD7C0-E967-482A-A8BB-5F8479CA22CB}" type="pres">
      <dgm:prSet presAssocID="{F3C9AA91-5AB2-4865-9EE8-D365154F1F0D}" presName="node" presStyleLbl="node1" presStyleIdx="1" presStyleCnt="6">
        <dgm:presLayoutVars>
          <dgm:bulletEnabled val="1"/>
        </dgm:presLayoutVars>
      </dgm:prSet>
      <dgm:spPr/>
    </dgm:pt>
    <dgm:pt modelId="{84554843-90B4-4260-BAC9-5075C23A0BB5}" type="pres">
      <dgm:prSet presAssocID="{1E5B1EFE-6FEA-4DC0-B5E9-9421BAA499CA}" presName="sibTrans" presStyleLbl="sibTrans2D1" presStyleIdx="1" presStyleCnt="5"/>
      <dgm:spPr/>
    </dgm:pt>
    <dgm:pt modelId="{3C55499B-F36E-4465-83EA-E4AFC6F49E3B}" type="pres">
      <dgm:prSet presAssocID="{1E5B1EFE-6FEA-4DC0-B5E9-9421BAA499CA}" presName="connectorText" presStyleLbl="sibTrans2D1" presStyleIdx="1" presStyleCnt="5"/>
      <dgm:spPr/>
    </dgm:pt>
    <dgm:pt modelId="{4807FE80-464F-4BDC-ACD8-8930E4B07AF1}" type="pres">
      <dgm:prSet presAssocID="{7566471E-A5A8-48F6-98BE-8896022FB673}" presName="node" presStyleLbl="node1" presStyleIdx="2" presStyleCnt="6">
        <dgm:presLayoutVars>
          <dgm:bulletEnabled val="1"/>
        </dgm:presLayoutVars>
      </dgm:prSet>
      <dgm:spPr/>
    </dgm:pt>
    <dgm:pt modelId="{663E26B5-7257-4C21-B5C0-CADF9C5C5FBB}" type="pres">
      <dgm:prSet presAssocID="{B67CF3AC-CB67-4CF6-9437-B3C90ACA68AE}" presName="sibTrans" presStyleLbl="sibTrans2D1" presStyleIdx="2" presStyleCnt="5"/>
      <dgm:spPr/>
    </dgm:pt>
    <dgm:pt modelId="{DE6A3CA8-5CFF-4070-963B-E551B706EDDB}" type="pres">
      <dgm:prSet presAssocID="{B67CF3AC-CB67-4CF6-9437-B3C90ACA68AE}" presName="connectorText" presStyleLbl="sibTrans2D1" presStyleIdx="2" presStyleCnt="5"/>
      <dgm:spPr/>
    </dgm:pt>
    <dgm:pt modelId="{801442C5-A1D1-428C-B7BE-2A42D1CF9028}" type="pres">
      <dgm:prSet presAssocID="{C3D86CEA-36FA-4757-A867-67666A61F72E}" presName="node" presStyleLbl="node1" presStyleIdx="3" presStyleCnt="6">
        <dgm:presLayoutVars>
          <dgm:bulletEnabled val="1"/>
        </dgm:presLayoutVars>
      </dgm:prSet>
      <dgm:spPr/>
    </dgm:pt>
    <dgm:pt modelId="{5D0D018F-FF4E-43AD-BB4F-C02C51073379}" type="pres">
      <dgm:prSet presAssocID="{192226A6-6917-4737-971E-F1B8DB97F874}" presName="sibTrans" presStyleLbl="sibTrans2D1" presStyleIdx="3" presStyleCnt="5"/>
      <dgm:spPr/>
    </dgm:pt>
    <dgm:pt modelId="{D0D80E89-CEB9-426A-ACD7-11263A6BF9C1}" type="pres">
      <dgm:prSet presAssocID="{192226A6-6917-4737-971E-F1B8DB97F874}" presName="connectorText" presStyleLbl="sibTrans2D1" presStyleIdx="3" presStyleCnt="5"/>
      <dgm:spPr/>
    </dgm:pt>
    <dgm:pt modelId="{9CA3D24A-A2DB-4F3F-8476-AC2917B43D30}" type="pres">
      <dgm:prSet presAssocID="{5DA6E9BB-58DC-4C33-B505-E84B8427DE98}" presName="node" presStyleLbl="node1" presStyleIdx="4" presStyleCnt="6">
        <dgm:presLayoutVars>
          <dgm:bulletEnabled val="1"/>
        </dgm:presLayoutVars>
      </dgm:prSet>
      <dgm:spPr/>
    </dgm:pt>
    <dgm:pt modelId="{E8ACF67D-9DDC-4085-A071-3245DBFB9021}" type="pres">
      <dgm:prSet presAssocID="{112642E2-607A-4CFB-861A-A847064011F6}" presName="sibTrans" presStyleLbl="sibTrans2D1" presStyleIdx="4" presStyleCnt="5"/>
      <dgm:spPr/>
    </dgm:pt>
    <dgm:pt modelId="{C04ACB68-6B5F-44F8-B32B-FB399F27E482}" type="pres">
      <dgm:prSet presAssocID="{112642E2-607A-4CFB-861A-A847064011F6}" presName="connectorText" presStyleLbl="sibTrans2D1" presStyleIdx="4" presStyleCnt="5"/>
      <dgm:spPr/>
    </dgm:pt>
    <dgm:pt modelId="{1F39A299-55C4-48C4-87F2-BA1BB8D40FF0}" type="pres">
      <dgm:prSet presAssocID="{F09B6BDC-BE2C-4E4F-AD53-3A9F90C55C0F}" presName="node" presStyleLbl="node1" presStyleIdx="5" presStyleCnt="6">
        <dgm:presLayoutVars>
          <dgm:bulletEnabled val="1"/>
        </dgm:presLayoutVars>
      </dgm:prSet>
      <dgm:spPr/>
    </dgm:pt>
  </dgm:ptLst>
  <dgm:cxnLst>
    <dgm:cxn modelId="{5342B703-ABC0-49E9-B537-679F8BC956A6}" type="presOf" srcId="{192226A6-6917-4737-971E-F1B8DB97F874}" destId="{D0D80E89-CEB9-426A-ACD7-11263A6BF9C1}" srcOrd="1" destOrd="0" presId="urn:microsoft.com/office/officeart/2005/8/layout/process5"/>
    <dgm:cxn modelId="{F66BDB10-6980-4A59-94F1-B227A3F36582}" type="presOf" srcId="{112642E2-607A-4CFB-861A-A847064011F6}" destId="{C04ACB68-6B5F-44F8-B32B-FB399F27E482}" srcOrd="1" destOrd="0" presId="urn:microsoft.com/office/officeart/2005/8/layout/process5"/>
    <dgm:cxn modelId="{08D3DD1D-3A67-43CE-936C-107DB9458EF0}" srcId="{2C5E330E-513E-4D61-8703-D05CE85F7B07}" destId="{C3D86CEA-36FA-4757-A867-67666A61F72E}" srcOrd="3" destOrd="0" parTransId="{0640BABE-FF3F-416E-9537-5409A4F31371}" sibTransId="{192226A6-6917-4737-971E-F1B8DB97F874}"/>
    <dgm:cxn modelId="{FA13822F-2DA2-4D6F-A291-0412E217558C}" type="presOf" srcId="{9A0F8509-3C8E-4430-9066-9FCDED0383F7}" destId="{AD83272B-4F42-414E-9727-DC895A8A0F2D}" srcOrd="0" destOrd="0" presId="urn:microsoft.com/office/officeart/2005/8/layout/process5"/>
    <dgm:cxn modelId="{47D7CE32-4F5E-420F-8655-CD5F4FA99CEF}" type="presOf" srcId="{192226A6-6917-4737-971E-F1B8DB97F874}" destId="{5D0D018F-FF4E-43AD-BB4F-C02C51073379}" srcOrd="0" destOrd="0" presId="urn:microsoft.com/office/officeart/2005/8/layout/process5"/>
    <dgm:cxn modelId="{71089562-B265-412B-AAEC-E21F148881FA}" srcId="{2C5E330E-513E-4D61-8703-D05CE85F7B07}" destId="{F09B6BDC-BE2C-4E4F-AD53-3A9F90C55C0F}" srcOrd="5" destOrd="0" parTransId="{3C11ED17-C12C-4A6A-8A37-7E8E9FDBD222}" sibTransId="{1AF92742-5818-47F2-891D-EE240A119783}"/>
    <dgm:cxn modelId="{7C8DBE4C-CD1A-4CC0-B083-AC0BD92AF033}" type="presOf" srcId="{B67CF3AC-CB67-4CF6-9437-B3C90ACA68AE}" destId="{DE6A3CA8-5CFF-4070-963B-E551B706EDDB}" srcOrd="1" destOrd="0" presId="urn:microsoft.com/office/officeart/2005/8/layout/process5"/>
    <dgm:cxn modelId="{4D39F44F-DE4E-47E0-8D66-87E438BA7B46}" type="presOf" srcId="{B67CF3AC-CB67-4CF6-9437-B3C90ACA68AE}" destId="{663E26B5-7257-4C21-B5C0-CADF9C5C5FBB}" srcOrd="0" destOrd="0" presId="urn:microsoft.com/office/officeart/2005/8/layout/process5"/>
    <dgm:cxn modelId="{AE96D950-262A-4252-B2A3-11CDAC11042B}" type="presOf" srcId="{1A0E2371-EE85-4726-9C1A-9A6BCB825167}" destId="{B24297D5-6925-4661-B6CC-37C8AF76D08F}" srcOrd="0" destOrd="0" presId="urn:microsoft.com/office/officeart/2005/8/layout/process5"/>
    <dgm:cxn modelId="{8EFD9576-1F48-4CD1-9348-A7A8C31F60D0}" type="presOf" srcId="{5DA6E9BB-58DC-4C33-B505-E84B8427DE98}" destId="{9CA3D24A-A2DB-4F3F-8476-AC2917B43D30}" srcOrd="0" destOrd="0" presId="urn:microsoft.com/office/officeart/2005/8/layout/process5"/>
    <dgm:cxn modelId="{4420BF76-2282-4982-86C9-A6B27141E4B0}" srcId="{2C5E330E-513E-4D61-8703-D05CE85F7B07}" destId="{1A0E2371-EE85-4726-9C1A-9A6BCB825167}" srcOrd="0" destOrd="0" parTransId="{919E3A63-7523-4C03-B2F2-6F47A09CCAD4}" sibTransId="{9A0F8509-3C8E-4430-9066-9FCDED0383F7}"/>
    <dgm:cxn modelId="{9D48F07C-D31D-43EF-9519-E50FDD3E9F37}" type="presOf" srcId="{2C5E330E-513E-4D61-8703-D05CE85F7B07}" destId="{5096FF80-54BB-4AB9-AD78-DF893F4B46E0}" srcOrd="0" destOrd="0" presId="urn:microsoft.com/office/officeart/2005/8/layout/process5"/>
    <dgm:cxn modelId="{3468BA7F-5C3A-4FA2-80EF-4997DE149DC7}" type="presOf" srcId="{F3C9AA91-5AB2-4865-9EE8-D365154F1F0D}" destId="{E63BD7C0-E967-482A-A8BB-5F8479CA22CB}" srcOrd="0" destOrd="0" presId="urn:microsoft.com/office/officeart/2005/8/layout/process5"/>
    <dgm:cxn modelId="{88E5599B-910E-414E-A403-7152EBC7303E}" srcId="{2C5E330E-513E-4D61-8703-D05CE85F7B07}" destId="{F3C9AA91-5AB2-4865-9EE8-D365154F1F0D}" srcOrd="1" destOrd="0" parTransId="{C14318FE-4B65-4BA7-9DC7-DDF56208DD19}" sibTransId="{1E5B1EFE-6FEA-4DC0-B5E9-9421BAA499CA}"/>
    <dgm:cxn modelId="{A63306BA-897E-49C5-950A-7BBF5FDB16DA}" type="presOf" srcId="{C3D86CEA-36FA-4757-A867-67666A61F72E}" destId="{801442C5-A1D1-428C-B7BE-2A42D1CF9028}" srcOrd="0" destOrd="0" presId="urn:microsoft.com/office/officeart/2005/8/layout/process5"/>
    <dgm:cxn modelId="{8EA8D4C1-8E86-4D1B-89DA-3F9C88B3EFEE}" srcId="{2C5E330E-513E-4D61-8703-D05CE85F7B07}" destId="{7566471E-A5A8-48F6-98BE-8896022FB673}" srcOrd="2" destOrd="0" parTransId="{0F36CBF6-B978-48F6-9B68-50D25E0B0BF6}" sibTransId="{B67CF3AC-CB67-4CF6-9437-B3C90ACA68AE}"/>
    <dgm:cxn modelId="{C8F2C1CD-8FF7-4A2A-B08E-CB3EB0A1FC96}" type="presOf" srcId="{7566471E-A5A8-48F6-98BE-8896022FB673}" destId="{4807FE80-464F-4BDC-ACD8-8930E4B07AF1}" srcOrd="0" destOrd="0" presId="urn:microsoft.com/office/officeart/2005/8/layout/process5"/>
    <dgm:cxn modelId="{CE9C38CE-A47B-4101-B465-01E2172CFFAB}" srcId="{2C5E330E-513E-4D61-8703-D05CE85F7B07}" destId="{5DA6E9BB-58DC-4C33-B505-E84B8427DE98}" srcOrd="4" destOrd="0" parTransId="{C16C3749-CAD7-4F0D-A9B2-E5EBD08AA338}" sibTransId="{112642E2-607A-4CFB-861A-A847064011F6}"/>
    <dgm:cxn modelId="{EB2BD3DD-42A7-4FA6-8DB4-3081D4CDEA70}" type="presOf" srcId="{9A0F8509-3C8E-4430-9066-9FCDED0383F7}" destId="{47AC10CA-1748-483B-917F-9029EEC5B7C3}" srcOrd="1" destOrd="0" presId="urn:microsoft.com/office/officeart/2005/8/layout/process5"/>
    <dgm:cxn modelId="{D35122E3-B2B4-4C59-A383-1C3C1960951A}" type="presOf" srcId="{1E5B1EFE-6FEA-4DC0-B5E9-9421BAA499CA}" destId="{84554843-90B4-4260-BAC9-5075C23A0BB5}" srcOrd="0" destOrd="0" presId="urn:microsoft.com/office/officeart/2005/8/layout/process5"/>
    <dgm:cxn modelId="{ABF5B6E7-EDCE-42BA-B321-07371075EC7D}" type="presOf" srcId="{F09B6BDC-BE2C-4E4F-AD53-3A9F90C55C0F}" destId="{1F39A299-55C4-48C4-87F2-BA1BB8D40FF0}" srcOrd="0" destOrd="0" presId="urn:microsoft.com/office/officeart/2005/8/layout/process5"/>
    <dgm:cxn modelId="{E3A26CEF-63F3-4EAE-935D-0162007791AC}" type="presOf" srcId="{1E5B1EFE-6FEA-4DC0-B5E9-9421BAA499CA}" destId="{3C55499B-F36E-4465-83EA-E4AFC6F49E3B}" srcOrd="1" destOrd="0" presId="urn:microsoft.com/office/officeart/2005/8/layout/process5"/>
    <dgm:cxn modelId="{25A1E0F5-78CE-4DF5-8B6B-3CE608ADB9BA}" type="presOf" srcId="{112642E2-607A-4CFB-861A-A847064011F6}" destId="{E8ACF67D-9DDC-4085-A071-3245DBFB9021}" srcOrd="0" destOrd="0" presId="urn:microsoft.com/office/officeart/2005/8/layout/process5"/>
    <dgm:cxn modelId="{26250D65-AFA5-4C84-B763-914819F0A112}" type="presParOf" srcId="{5096FF80-54BB-4AB9-AD78-DF893F4B46E0}" destId="{B24297D5-6925-4661-B6CC-37C8AF76D08F}" srcOrd="0" destOrd="0" presId="urn:microsoft.com/office/officeart/2005/8/layout/process5"/>
    <dgm:cxn modelId="{6F5A0BB4-EE3E-4073-B084-5ED5CC962A0B}" type="presParOf" srcId="{5096FF80-54BB-4AB9-AD78-DF893F4B46E0}" destId="{AD83272B-4F42-414E-9727-DC895A8A0F2D}" srcOrd="1" destOrd="0" presId="urn:microsoft.com/office/officeart/2005/8/layout/process5"/>
    <dgm:cxn modelId="{F3760CA0-19A4-41E1-B466-E474EEF2D72F}" type="presParOf" srcId="{AD83272B-4F42-414E-9727-DC895A8A0F2D}" destId="{47AC10CA-1748-483B-917F-9029EEC5B7C3}" srcOrd="0" destOrd="0" presId="urn:microsoft.com/office/officeart/2005/8/layout/process5"/>
    <dgm:cxn modelId="{66C78353-5324-4EB3-A1A6-67B0D915C20C}" type="presParOf" srcId="{5096FF80-54BB-4AB9-AD78-DF893F4B46E0}" destId="{E63BD7C0-E967-482A-A8BB-5F8479CA22CB}" srcOrd="2" destOrd="0" presId="urn:microsoft.com/office/officeart/2005/8/layout/process5"/>
    <dgm:cxn modelId="{E5E4DDF2-4543-4CDD-89BD-1A0B62A00FBA}" type="presParOf" srcId="{5096FF80-54BB-4AB9-AD78-DF893F4B46E0}" destId="{84554843-90B4-4260-BAC9-5075C23A0BB5}" srcOrd="3" destOrd="0" presId="urn:microsoft.com/office/officeart/2005/8/layout/process5"/>
    <dgm:cxn modelId="{F3EF5C32-218B-4A38-BA25-2B8C02F562B4}" type="presParOf" srcId="{84554843-90B4-4260-BAC9-5075C23A0BB5}" destId="{3C55499B-F36E-4465-83EA-E4AFC6F49E3B}" srcOrd="0" destOrd="0" presId="urn:microsoft.com/office/officeart/2005/8/layout/process5"/>
    <dgm:cxn modelId="{27E45661-93AD-4A77-B292-98F1D2AF7B7E}" type="presParOf" srcId="{5096FF80-54BB-4AB9-AD78-DF893F4B46E0}" destId="{4807FE80-464F-4BDC-ACD8-8930E4B07AF1}" srcOrd="4" destOrd="0" presId="urn:microsoft.com/office/officeart/2005/8/layout/process5"/>
    <dgm:cxn modelId="{E9A83ABC-4D36-473A-9572-4A57AADC4FA7}" type="presParOf" srcId="{5096FF80-54BB-4AB9-AD78-DF893F4B46E0}" destId="{663E26B5-7257-4C21-B5C0-CADF9C5C5FBB}" srcOrd="5" destOrd="0" presId="urn:microsoft.com/office/officeart/2005/8/layout/process5"/>
    <dgm:cxn modelId="{A45A9343-06C9-4F16-9CF3-E5510E2D2D8B}" type="presParOf" srcId="{663E26B5-7257-4C21-B5C0-CADF9C5C5FBB}" destId="{DE6A3CA8-5CFF-4070-963B-E551B706EDDB}" srcOrd="0" destOrd="0" presId="urn:microsoft.com/office/officeart/2005/8/layout/process5"/>
    <dgm:cxn modelId="{7B6CAB6F-FC17-4A2C-89E0-11B1CB570BF5}" type="presParOf" srcId="{5096FF80-54BB-4AB9-AD78-DF893F4B46E0}" destId="{801442C5-A1D1-428C-B7BE-2A42D1CF9028}" srcOrd="6" destOrd="0" presId="urn:microsoft.com/office/officeart/2005/8/layout/process5"/>
    <dgm:cxn modelId="{6DAE63DF-7FF3-4022-8CD2-6B0321A0C9D4}" type="presParOf" srcId="{5096FF80-54BB-4AB9-AD78-DF893F4B46E0}" destId="{5D0D018F-FF4E-43AD-BB4F-C02C51073379}" srcOrd="7" destOrd="0" presId="urn:microsoft.com/office/officeart/2005/8/layout/process5"/>
    <dgm:cxn modelId="{1BBAB924-2049-43A9-9381-1E99A1C5E753}" type="presParOf" srcId="{5D0D018F-FF4E-43AD-BB4F-C02C51073379}" destId="{D0D80E89-CEB9-426A-ACD7-11263A6BF9C1}" srcOrd="0" destOrd="0" presId="urn:microsoft.com/office/officeart/2005/8/layout/process5"/>
    <dgm:cxn modelId="{C7ED1935-6785-44D2-8453-C5AC2852DDF4}" type="presParOf" srcId="{5096FF80-54BB-4AB9-AD78-DF893F4B46E0}" destId="{9CA3D24A-A2DB-4F3F-8476-AC2917B43D30}" srcOrd="8" destOrd="0" presId="urn:microsoft.com/office/officeart/2005/8/layout/process5"/>
    <dgm:cxn modelId="{CA6D314E-F8BA-441E-A3CD-306A02C39329}" type="presParOf" srcId="{5096FF80-54BB-4AB9-AD78-DF893F4B46E0}" destId="{E8ACF67D-9DDC-4085-A071-3245DBFB9021}" srcOrd="9" destOrd="0" presId="urn:microsoft.com/office/officeart/2005/8/layout/process5"/>
    <dgm:cxn modelId="{2FD6A8F1-EC41-48CC-88E3-AA1940029D85}" type="presParOf" srcId="{E8ACF67D-9DDC-4085-A071-3245DBFB9021}" destId="{C04ACB68-6B5F-44F8-B32B-FB399F27E482}" srcOrd="0" destOrd="0" presId="urn:microsoft.com/office/officeart/2005/8/layout/process5"/>
    <dgm:cxn modelId="{5A97DC5A-33B0-4936-A3AB-C78DDE9B73DA}" type="presParOf" srcId="{5096FF80-54BB-4AB9-AD78-DF893F4B46E0}" destId="{1F39A299-55C4-48C4-87F2-BA1BB8D40FF0}"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F79F8D-E932-4725-818E-90966A4D1A6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41917EA-C94E-44AA-93B2-0984F7CD9859}">
      <dgm:prSet phldrT="[Text]" phldr="0"/>
      <dgm:spPr/>
      <dgm:t>
        <a:bodyPr/>
        <a:lstStyle/>
        <a:p>
          <a:pPr rtl="0"/>
          <a:r>
            <a:rPr lang="en-US" dirty="0">
              <a:latin typeface="Calibri Light" panose="020F0302020204030204"/>
            </a:rPr>
            <a:t>Requesting the data of Falcon 9 from Wikipedia URL</a:t>
          </a:r>
          <a:endParaRPr lang="en-US" dirty="0"/>
        </a:p>
      </dgm:t>
    </dgm:pt>
    <dgm:pt modelId="{8B9CDE06-85B8-474E-A5BF-9AEA6DD42614}" type="parTrans" cxnId="{24EEA333-8A31-4C19-A276-19AEB39784AB}">
      <dgm:prSet/>
      <dgm:spPr/>
      <dgm:t>
        <a:bodyPr/>
        <a:lstStyle/>
        <a:p>
          <a:endParaRPr lang="en-US"/>
        </a:p>
      </dgm:t>
    </dgm:pt>
    <dgm:pt modelId="{CB0A7BBD-3C8A-400C-A058-5B45241468F8}" type="sibTrans" cxnId="{24EEA333-8A31-4C19-A276-19AEB39784AB}">
      <dgm:prSet/>
      <dgm:spPr/>
      <dgm:t>
        <a:bodyPr/>
        <a:lstStyle/>
        <a:p>
          <a:endParaRPr lang="en-US"/>
        </a:p>
      </dgm:t>
    </dgm:pt>
    <dgm:pt modelId="{761936DC-865B-42CD-8C42-3925C3DD00EB}">
      <dgm:prSet phldrT="[Text]" phldr="0"/>
      <dgm:spPr/>
      <dgm:t>
        <a:bodyPr/>
        <a:lstStyle/>
        <a:p>
          <a:pPr rtl="0"/>
          <a:r>
            <a:rPr lang="en-US" dirty="0">
              <a:latin typeface="Calibri Light" panose="020F0302020204030204"/>
            </a:rPr>
            <a:t>Extracting the column names from HTML header using BeautifulSoup</a:t>
          </a:r>
          <a:endParaRPr lang="en-US" dirty="0"/>
        </a:p>
      </dgm:t>
    </dgm:pt>
    <dgm:pt modelId="{FD893FBA-52E6-4E98-ADA3-093ABB6961F1}" type="parTrans" cxnId="{F5909738-49A8-4741-8E14-2E66A60C2857}">
      <dgm:prSet/>
      <dgm:spPr/>
      <dgm:t>
        <a:bodyPr/>
        <a:lstStyle/>
        <a:p>
          <a:endParaRPr lang="en-US"/>
        </a:p>
      </dgm:t>
    </dgm:pt>
    <dgm:pt modelId="{EC6EDA1C-1410-4235-993B-8D7CC97E63A2}" type="sibTrans" cxnId="{F5909738-49A8-4741-8E14-2E66A60C2857}">
      <dgm:prSet/>
      <dgm:spPr/>
      <dgm:t>
        <a:bodyPr/>
        <a:lstStyle/>
        <a:p>
          <a:endParaRPr lang="en-US"/>
        </a:p>
      </dgm:t>
    </dgm:pt>
    <dgm:pt modelId="{A4442195-1B92-4D71-9D8C-CBBD7798073C}">
      <dgm:prSet phldrT="[Text]" phldr="0"/>
      <dgm:spPr/>
      <dgm:t>
        <a:bodyPr/>
        <a:lstStyle/>
        <a:p>
          <a:pPr rtl="0"/>
          <a:r>
            <a:rPr lang="en-US" dirty="0">
              <a:latin typeface="Calibri Light" panose="020F0302020204030204"/>
            </a:rPr>
            <a:t>Creating a </a:t>
          </a:r>
          <a:r>
            <a:rPr lang="en-US" dirty="0" err="1">
              <a:latin typeface="Calibri Light" panose="020F0302020204030204"/>
            </a:rPr>
            <a:t>dataframe</a:t>
          </a:r>
          <a:r>
            <a:rPr lang="en-US" dirty="0">
              <a:latin typeface="Calibri Light" panose="020F0302020204030204"/>
            </a:rPr>
            <a:t> and exported to </a:t>
          </a:r>
          <a:r>
            <a:rPr lang="en-US" dirty="0"/>
            <a:t>spacex_web_scraped.csv</a:t>
          </a:r>
        </a:p>
      </dgm:t>
    </dgm:pt>
    <dgm:pt modelId="{600CA07E-08CD-4EDC-B05B-5F798B2FCAC6}" type="parTrans" cxnId="{B11FF557-9476-40F7-93C9-31549C98F7D6}">
      <dgm:prSet/>
      <dgm:spPr/>
      <dgm:t>
        <a:bodyPr/>
        <a:lstStyle/>
        <a:p>
          <a:endParaRPr lang="en-US"/>
        </a:p>
      </dgm:t>
    </dgm:pt>
    <dgm:pt modelId="{51C55540-2CD7-43D8-B01C-D9F0671654D7}" type="sibTrans" cxnId="{B11FF557-9476-40F7-93C9-31549C98F7D6}">
      <dgm:prSet/>
      <dgm:spPr/>
      <dgm:t>
        <a:bodyPr/>
        <a:lstStyle/>
        <a:p>
          <a:endParaRPr lang="en-US"/>
        </a:p>
      </dgm:t>
    </dgm:pt>
    <dgm:pt modelId="{F1660649-AC66-4988-9972-CD35B7DE2FCE}" type="pres">
      <dgm:prSet presAssocID="{C4F79F8D-E932-4725-818E-90966A4D1A68}" presName="diagram" presStyleCnt="0">
        <dgm:presLayoutVars>
          <dgm:dir/>
          <dgm:resizeHandles val="exact"/>
        </dgm:presLayoutVars>
      </dgm:prSet>
      <dgm:spPr/>
    </dgm:pt>
    <dgm:pt modelId="{AD382C71-1512-42C1-B84B-4E3A6E845C39}" type="pres">
      <dgm:prSet presAssocID="{141917EA-C94E-44AA-93B2-0984F7CD9859}" presName="node" presStyleLbl="node1" presStyleIdx="0" presStyleCnt="3">
        <dgm:presLayoutVars>
          <dgm:bulletEnabled val="1"/>
        </dgm:presLayoutVars>
      </dgm:prSet>
      <dgm:spPr/>
    </dgm:pt>
    <dgm:pt modelId="{3A7102C4-10BA-4751-8DD1-B95EDB056194}" type="pres">
      <dgm:prSet presAssocID="{CB0A7BBD-3C8A-400C-A058-5B45241468F8}" presName="sibTrans" presStyleLbl="sibTrans2D1" presStyleIdx="0" presStyleCnt="2"/>
      <dgm:spPr/>
    </dgm:pt>
    <dgm:pt modelId="{280710FD-ED4D-43E8-AC18-C47A44D0A04D}" type="pres">
      <dgm:prSet presAssocID="{CB0A7BBD-3C8A-400C-A058-5B45241468F8}" presName="connectorText" presStyleLbl="sibTrans2D1" presStyleIdx="0" presStyleCnt="2"/>
      <dgm:spPr/>
    </dgm:pt>
    <dgm:pt modelId="{044E7739-7B66-497B-8700-5A50F8D7EFBF}" type="pres">
      <dgm:prSet presAssocID="{761936DC-865B-42CD-8C42-3925C3DD00EB}" presName="node" presStyleLbl="node1" presStyleIdx="1" presStyleCnt="3">
        <dgm:presLayoutVars>
          <dgm:bulletEnabled val="1"/>
        </dgm:presLayoutVars>
      </dgm:prSet>
      <dgm:spPr/>
    </dgm:pt>
    <dgm:pt modelId="{DAE8B9F5-2E1A-4BDB-B0E7-BB549198FF05}" type="pres">
      <dgm:prSet presAssocID="{EC6EDA1C-1410-4235-993B-8D7CC97E63A2}" presName="sibTrans" presStyleLbl="sibTrans2D1" presStyleIdx="1" presStyleCnt="2"/>
      <dgm:spPr/>
    </dgm:pt>
    <dgm:pt modelId="{F57C8387-EE3E-4D18-8266-5F2AB99C63B2}" type="pres">
      <dgm:prSet presAssocID="{EC6EDA1C-1410-4235-993B-8D7CC97E63A2}" presName="connectorText" presStyleLbl="sibTrans2D1" presStyleIdx="1" presStyleCnt="2"/>
      <dgm:spPr/>
    </dgm:pt>
    <dgm:pt modelId="{24366F49-3237-40A8-8D7E-A52135DB005D}" type="pres">
      <dgm:prSet presAssocID="{A4442195-1B92-4D71-9D8C-CBBD7798073C}" presName="node" presStyleLbl="node1" presStyleIdx="2" presStyleCnt="3">
        <dgm:presLayoutVars>
          <dgm:bulletEnabled val="1"/>
        </dgm:presLayoutVars>
      </dgm:prSet>
      <dgm:spPr/>
    </dgm:pt>
  </dgm:ptLst>
  <dgm:cxnLst>
    <dgm:cxn modelId="{A23C5F0C-D594-4CCC-9A7B-063621C5C640}" type="presOf" srcId="{A4442195-1B92-4D71-9D8C-CBBD7798073C}" destId="{24366F49-3237-40A8-8D7E-A52135DB005D}" srcOrd="0" destOrd="0" presId="urn:microsoft.com/office/officeart/2005/8/layout/process5"/>
    <dgm:cxn modelId="{695F3A13-71C7-4061-8440-26F3B4F13D8B}" type="presOf" srcId="{141917EA-C94E-44AA-93B2-0984F7CD9859}" destId="{AD382C71-1512-42C1-B84B-4E3A6E845C39}" srcOrd="0" destOrd="0" presId="urn:microsoft.com/office/officeart/2005/8/layout/process5"/>
    <dgm:cxn modelId="{94E7981F-3BFD-4DEC-8664-86AC77CF63F8}" type="presOf" srcId="{C4F79F8D-E932-4725-818E-90966A4D1A68}" destId="{F1660649-AC66-4988-9972-CD35B7DE2FCE}" srcOrd="0" destOrd="0" presId="urn:microsoft.com/office/officeart/2005/8/layout/process5"/>
    <dgm:cxn modelId="{24EEA333-8A31-4C19-A276-19AEB39784AB}" srcId="{C4F79F8D-E932-4725-818E-90966A4D1A68}" destId="{141917EA-C94E-44AA-93B2-0984F7CD9859}" srcOrd="0" destOrd="0" parTransId="{8B9CDE06-85B8-474E-A5BF-9AEA6DD42614}" sibTransId="{CB0A7BBD-3C8A-400C-A058-5B45241468F8}"/>
    <dgm:cxn modelId="{F5909738-49A8-4741-8E14-2E66A60C2857}" srcId="{C4F79F8D-E932-4725-818E-90966A4D1A68}" destId="{761936DC-865B-42CD-8C42-3925C3DD00EB}" srcOrd="1" destOrd="0" parTransId="{FD893FBA-52E6-4E98-ADA3-093ABB6961F1}" sibTransId="{EC6EDA1C-1410-4235-993B-8D7CC97E63A2}"/>
    <dgm:cxn modelId="{BA436B73-966B-43FB-BDD9-5D52CCFD9BBC}" type="presOf" srcId="{EC6EDA1C-1410-4235-993B-8D7CC97E63A2}" destId="{F57C8387-EE3E-4D18-8266-5F2AB99C63B2}" srcOrd="1" destOrd="0" presId="urn:microsoft.com/office/officeart/2005/8/layout/process5"/>
    <dgm:cxn modelId="{53949057-F871-4BBD-8429-88F605B1D2BC}" type="presOf" srcId="{761936DC-865B-42CD-8C42-3925C3DD00EB}" destId="{044E7739-7B66-497B-8700-5A50F8D7EFBF}" srcOrd="0" destOrd="0" presId="urn:microsoft.com/office/officeart/2005/8/layout/process5"/>
    <dgm:cxn modelId="{B11FF557-9476-40F7-93C9-31549C98F7D6}" srcId="{C4F79F8D-E932-4725-818E-90966A4D1A68}" destId="{A4442195-1B92-4D71-9D8C-CBBD7798073C}" srcOrd="2" destOrd="0" parTransId="{600CA07E-08CD-4EDC-B05B-5F798B2FCAC6}" sibTransId="{51C55540-2CD7-43D8-B01C-D9F0671654D7}"/>
    <dgm:cxn modelId="{B3B9029B-1243-4920-8AA8-8CDBCDA129D9}" type="presOf" srcId="{EC6EDA1C-1410-4235-993B-8D7CC97E63A2}" destId="{DAE8B9F5-2E1A-4BDB-B0E7-BB549198FF05}" srcOrd="0" destOrd="0" presId="urn:microsoft.com/office/officeart/2005/8/layout/process5"/>
    <dgm:cxn modelId="{23ECC7A4-306C-4873-90DD-A7FE116465D7}" type="presOf" srcId="{CB0A7BBD-3C8A-400C-A058-5B45241468F8}" destId="{280710FD-ED4D-43E8-AC18-C47A44D0A04D}" srcOrd="1" destOrd="0" presId="urn:microsoft.com/office/officeart/2005/8/layout/process5"/>
    <dgm:cxn modelId="{993E44DB-B879-49C6-97F4-AB381F65A964}" type="presOf" srcId="{CB0A7BBD-3C8A-400C-A058-5B45241468F8}" destId="{3A7102C4-10BA-4751-8DD1-B95EDB056194}" srcOrd="0" destOrd="0" presId="urn:microsoft.com/office/officeart/2005/8/layout/process5"/>
    <dgm:cxn modelId="{CC558F0C-8F7D-4830-B5A3-752C9D70B920}" type="presParOf" srcId="{F1660649-AC66-4988-9972-CD35B7DE2FCE}" destId="{AD382C71-1512-42C1-B84B-4E3A6E845C39}" srcOrd="0" destOrd="0" presId="urn:microsoft.com/office/officeart/2005/8/layout/process5"/>
    <dgm:cxn modelId="{7557B42B-79D1-481F-9AD1-D21ACFAA18B9}" type="presParOf" srcId="{F1660649-AC66-4988-9972-CD35B7DE2FCE}" destId="{3A7102C4-10BA-4751-8DD1-B95EDB056194}" srcOrd="1" destOrd="0" presId="urn:microsoft.com/office/officeart/2005/8/layout/process5"/>
    <dgm:cxn modelId="{25F68BC5-1365-4597-80D0-D04EF630D28F}" type="presParOf" srcId="{3A7102C4-10BA-4751-8DD1-B95EDB056194}" destId="{280710FD-ED4D-43E8-AC18-C47A44D0A04D}" srcOrd="0" destOrd="0" presId="urn:microsoft.com/office/officeart/2005/8/layout/process5"/>
    <dgm:cxn modelId="{C5726AAE-0BD8-4DEA-9638-9666CB1D7DDD}" type="presParOf" srcId="{F1660649-AC66-4988-9972-CD35B7DE2FCE}" destId="{044E7739-7B66-497B-8700-5A50F8D7EFBF}" srcOrd="2" destOrd="0" presId="urn:microsoft.com/office/officeart/2005/8/layout/process5"/>
    <dgm:cxn modelId="{3D1A5DC8-10B3-4347-9B64-5F9E5F9EE903}" type="presParOf" srcId="{F1660649-AC66-4988-9972-CD35B7DE2FCE}" destId="{DAE8B9F5-2E1A-4BDB-B0E7-BB549198FF05}" srcOrd="3" destOrd="0" presId="urn:microsoft.com/office/officeart/2005/8/layout/process5"/>
    <dgm:cxn modelId="{42C19A5E-27B6-49D6-A360-701183778F11}" type="presParOf" srcId="{DAE8B9F5-2E1A-4BDB-B0E7-BB549198FF05}" destId="{F57C8387-EE3E-4D18-8266-5F2AB99C63B2}" srcOrd="0" destOrd="0" presId="urn:microsoft.com/office/officeart/2005/8/layout/process5"/>
    <dgm:cxn modelId="{6EB4CE1D-2F71-4D2D-BFC3-622234E167F2}" type="presParOf" srcId="{F1660649-AC66-4988-9972-CD35B7DE2FCE}" destId="{24366F49-3237-40A8-8D7E-A52135DB005D}"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AD1CF6-669E-4CB3-BB20-153472A0C12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30A84FD-21C1-4EDB-B50D-A81C59F0D24B}">
      <dgm:prSet phldrT="[Text]" phldr="0"/>
      <dgm:spPr/>
      <dgm:t>
        <a:bodyPr/>
        <a:lstStyle/>
        <a:p>
          <a:pPr rtl="0"/>
          <a:r>
            <a:rPr lang="en-US" dirty="0">
              <a:latin typeface="Calibri Light" panose="020F0302020204030204"/>
            </a:rPr>
            <a:t>Calculate the number of launches on each site</a:t>
          </a:r>
          <a:endParaRPr lang="en-US" dirty="0"/>
        </a:p>
      </dgm:t>
    </dgm:pt>
    <dgm:pt modelId="{38DC176A-262B-4EF0-8537-EC443F7A392A}" type="parTrans" cxnId="{F5D12B7B-9C2A-475A-94EF-B0EEB64756C5}">
      <dgm:prSet/>
      <dgm:spPr/>
      <dgm:t>
        <a:bodyPr/>
        <a:lstStyle/>
        <a:p>
          <a:endParaRPr lang="en-US"/>
        </a:p>
      </dgm:t>
    </dgm:pt>
    <dgm:pt modelId="{AA3068CE-3577-44C4-8BAB-781086BF0EC9}" type="sibTrans" cxnId="{F5D12B7B-9C2A-475A-94EF-B0EEB64756C5}">
      <dgm:prSet/>
      <dgm:spPr/>
      <dgm:t>
        <a:bodyPr/>
        <a:lstStyle/>
        <a:p>
          <a:endParaRPr lang="en-US"/>
        </a:p>
      </dgm:t>
    </dgm:pt>
    <dgm:pt modelId="{130E2A20-31A7-4E6B-8E7D-5491EF3AC256}">
      <dgm:prSet phldr="0"/>
      <dgm:spPr/>
      <dgm:t>
        <a:bodyPr/>
        <a:lstStyle/>
        <a:p>
          <a:pPr rtl="0"/>
          <a:r>
            <a:rPr lang="en-US" dirty="0"/>
            <a:t>Calculate the number and occurrence of each orbit</a:t>
          </a:r>
          <a:endParaRPr lang="en-US" dirty="0">
            <a:latin typeface="Calibri Light" panose="020F0302020204030204"/>
          </a:endParaRPr>
        </a:p>
      </dgm:t>
    </dgm:pt>
    <dgm:pt modelId="{EB0450C0-A517-45EE-A197-B9A6CB2BB86D}" type="parTrans" cxnId="{01A9641F-610D-4D3F-AFA8-62460AA4A1D5}">
      <dgm:prSet/>
      <dgm:spPr/>
    </dgm:pt>
    <dgm:pt modelId="{FB4CB2D7-DC15-4452-B18F-2102570015CE}" type="sibTrans" cxnId="{01A9641F-610D-4D3F-AFA8-62460AA4A1D5}">
      <dgm:prSet/>
      <dgm:spPr/>
      <dgm:t>
        <a:bodyPr/>
        <a:lstStyle/>
        <a:p>
          <a:endParaRPr lang="en-US"/>
        </a:p>
      </dgm:t>
    </dgm:pt>
    <dgm:pt modelId="{069BF6FB-4CD7-4127-B695-B550C3912DE6}">
      <dgm:prSet phldr="0"/>
      <dgm:spPr/>
      <dgm:t>
        <a:bodyPr/>
        <a:lstStyle/>
        <a:p>
          <a:pPr rtl="0"/>
          <a:r>
            <a:rPr lang="en-US" dirty="0"/>
            <a:t>Calculate the number and occurence of mission outcome per orbit type</a:t>
          </a:r>
        </a:p>
      </dgm:t>
    </dgm:pt>
    <dgm:pt modelId="{1A1DE16C-8D04-4E42-AB15-2D3A48359D5A}" type="parTrans" cxnId="{BE615631-9DC8-434E-A8B2-570F80CF4945}">
      <dgm:prSet/>
      <dgm:spPr/>
    </dgm:pt>
    <dgm:pt modelId="{E50EB1A2-3E8C-4EFC-B7DE-BB21DCDB52BE}" type="sibTrans" cxnId="{BE615631-9DC8-434E-A8B2-570F80CF4945}">
      <dgm:prSet/>
      <dgm:spPr/>
      <dgm:t>
        <a:bodyPr/>
        <a:lstStyle/>
        <a:p>
          <a:endParaRPr lang="en-US"/>
        </a:p>
      </dgm:t>
    </dgm:pt>
    <dgm:pt modelId="{8CF217D6-BF95-4360-AF35-9F39BA9F6DC6}">
      <dgm:prSet phldr="0"/>
      <dgm:spPr/>
      <dgm:t>
        <a:bodyPr/>
        <a:lstStyle/>
        <a:p>
          <a:pPr rtl="0"/>
          <a:r>
            <a:rPr lang="en-US" dirty="0"/>
            <a:t>Create a landing outcome label from Outcome column</a:t>
          </a:r>
        </a:p>
      </dgm:t>
    </dgm:pt>
    <dgm:pt modelId="{CA6E1359-4D88-4145-8FED-9E9AC4778E7D}" type="parTrans" cxnId="{F7E1D8F3-C8EF-4B11-AF42-A61C1F11F094}">
      <dgm:prSet/>
      <dgm:spPr/>
    </dgm:pt>
    <dgm:pt modelId="{59DD26E7-25F7-44C4-B072-9D2E0D5D1B5F}" type="sibTrans" cxnId="{F7E1D8F3-C8EF-4B11-AF42-A61C1F11F094}">
      <dgm:prSet/>
      <dgm:spPr/>
      <dgm:t>
        <a:bodyPr/>
        <a:lstStyle/>
        <a:p>
          <a:endParaRPr lang="en-US"/>
        </a:p>
      </dgm:t>
    </dgm:pt>
    <dgm:pt modelId="{946CAA68-45A8-4F26-9C06-2B22DEF31F75}" type="pres">
      <dgm:prSet presAssocID="{7EAD1CF6-669E-4CB3-BB20-153472A0C12A}" presName="diagram" presStyleCnt="0">
        <dgm:presLayoutVars>
          <dgm:dir/>
          <dgm:resizeHandles val="exact"/>
        </dgm:presLayoutVars>
      </dgm:prSet>
      <dgm:spPr/>
    </dgm:pt>
    <dgm:pt modelId="{60D6D144-C327-49B1-B241-E4622E3B9084}" type="pres">
      <dgm:prSet presAssocID="{330A84FD-21C1-4EDB-B50D-A81C59F0D24B}" presName="node" presStyleLbl="node1" presStyleIdx="0" presStyleCnt="4">
        <dgm:presLayoutVars>
          <dgm:bulletEnabled val="1"/>
        </dgm:presLayoutVars>
      </dgm:prSet>
      <dgm:spPr/>
    </dgm:pt>
    <dgm:pt modelId="{44D79CF5-4B25-4914-B55C-29753127DEBB}" type="pres">
      <dgm:prSet presAssocID="{AA3068CE-3577-44C4-8BAB-781086BF0EC9}" presName="sibTrans" presStyleLbl="sibTrans2D1" presStyleIdx="0" presStyleCnt="3"/>
      <dgm:spPr/>
    </dgm:pt>
    <dgm:pt modelId="{0E9C6586-8ADE-48D7-BC4B-54129C22214C}" type="pres">
      <dgm:prSet presAssocID="{AA3068CE-3577-44C4-8BAB-781086BF0EC9}" presName="connectorText" presStyleLbl="sibTrans2D1" presStyleIdx="0" presStyleCnt="3"/>
      <dgm:spPr/>
    </dgm:pt>
    <dgm:pt modelId="{17AD389C-5B57-4273-9AB0-B6E3A4FCCF6E}" type="pres">
      <dgm:prSet presAssocID="{130E2A20-31A7-4E6B-8E7D-5491EF3AC256}" presName="node" presStyleLbl="node1" presStyleIdx="1" presStyleCnt="4">
        <dgm:presLayoutVars>
          <dgm:bulletEnabled val="1"/>
        </dgm:presLayoutVars>
      </dgm:prSet>
      <dgm:spPr/>
    </dgm:pt>
    <dgm:pt modelId="{CAC7F362-999F-4506-80E4-2B77E291BCA4}" type="pres">
      <dgm:prSet presAssocID="{FB4CB2D7-DC15-4452-B18F-2102570015CE}" presName="sibTrans" presStyleLbl="sibTrans2D1" presStyleIdx="1" presStyleCnt="3"/>
      <dgm:spPr/>
    </dgm:pt>
    <dgm:pt modelId="{9B0449E2-2B7F-4711-9CFB-EF520B9A2507}" type="pres">
      <dgm:prSet presAssocID="{FB4CB2D7-DC15-4452-B18F-2102570015CE}" presName="connectorText" presStyleLbl="sibTrans2D1" presStyleIdx="1" presStyleCnt="3"/>
      <dgm:spPr/>
    </dgm:pt>
    <dgm:pt modelId="{92D807CA-68C0-4B2D-A1DA-FDFEF71EB84A}" type="pres">
      <dgm:prSet presAssocID="{069BF6FB-4CD7-4127-B695-B550C3912DE6}" presName="node" presStyleLbl="node1" presStyleIdx="2" presStyleCnt="4">
        <dgm:presLayoutVars>
          <dgm:bulletEnabled val="1"/>
        </dgm:presLayoutVars>
      </dgm:prSet>
      <dgm:spPr/>
    </dgm:pt>
    <dgm:pt modelId="{59E89160-C717-4F50-92A2-D3EE0A323256}" type="pres">
      <dgm:prSet presAssocID="{E50EB1A2-3E8C-4EFC-B7DE-BB21DCDB52BE}" presName="sibTrans" presStyleLbl="sibTrans2D1" presStyleIdx="2" presStyleCnt="3"/>
      <dgm:spPr/>
    </dgm:pt>
    <dgm:pt modelId="{A3C17174-09CC-4152-B4A0-B2C516634D4E}" type="pres">
      <dgm:prSet presAssocID="{E50EB1A2-3E8C-4EFC-B7DE-BB21DCDB52BE}" presName="connectorText" presStyleLbl="sibTrans2D1" presStyleIdx="2" presStyleCnt="3"/>
      <dgm:spPr/>
    </dgm:pt>
    <dgm:pt modelId="{F35E7587-15FF-4E92-8CD7-4F09A49BC274}" type="pres">
      <dgm:prSet presAssocID="{8CF217D6-BF95-4360-AF35-9F39BA9F6DC6}" presName="node" presStyleLbl="node1" presStyleIdx="3" presStyleCnt="4">
        <dgm:presLayoutVars>
          <dgm:bulletEnabled val="1"/>
        </dgm:presLayoutVars>
      </dgm:prSet>
      <dgm:spPr/>
    </dgm:pt>
  </dgm:ptLst>
  <dgm:cxnLst>
    <dgm:cxn modelId="{01A9641F-610D-4D3F-AFA8-62460AA4A1D5}" srcId="{7EAD1CF6-669E-4CB3-BB20-153472A0C12A}" destId="{130E2A20-31A7-4E6B-8E7D-5491EF3AC256}" srcOrd="1" destOrd="0" parTransId="{EB0450C0-A517-45EE-A197-B9A6CB2BB86D}" sibTransId="{FB4CB2D7-DC15-4452-B18F-2102570015CE}"/>
    <dgm:cxn modelId="{C0E7F623-8A63-4E3D-82FD-0AB3CD45AD4C}" type="presOf" srcId="{FB4CB2D7-DC15-4452-B18F-2102570015CE}" destId="{CAC7F362-999F-4506-80E4-2B77E291BCA4}" srcOrd="0" destOrd="0" presId="urn:microsoft.com/office/officeart/2005/8/layout/process5"/>
    <dgm:cxn modelId="{F2A90A2B-C99A-4AD6-9EE4-7CA65F5F44AB}" type="presOf" srcId="{330A84FD-21C1-4EDB-B50D-A81C59F0D24B}" destId="{60D6D144-C327-49B1-B241-E4622E3B9084}" srcOrd="0" destOrd="0" presId="urn:microsoft.com/office/officeart/2005/8/layout/process5"/>
    <dgm:cxn modelId="{C2C73430-6395-4606-A0C6-6B50BE983942}" type="presOf" srcId="{130E2A20-31A7-4E6B-8E7D-5491EF3AC256}" destId="{17AD389C-5B57-4273-9AB0-B6E3A4FCCF6E}" srcOrd="0" destOrd="0" presId="urn:microsoft.com/office/officeart/2005/8/layout/process5"/>
    <dgm:cxn modelId="{BE615631-9DC8-434E-A8B2-570F80CF4945}" srcId="{7EAD1CF6-669E-4CB3-BB20-153472A0C12A}" destId="{069BF6FB-4CD7-4127-B695-B550C3912DE6}" srcOrd="2" destOrd="0" parTransId="{1A1DE16C-8D04-4E42-AB15-2D3A48359D5A}" sibTransId="{E50EB1A2-3E8C-4EFC-B7DE-BB21DCDB52BE}"/>
    <dgm:cxn modelId="{D96D0534-5FA6-48D5-B79D-09DE1471D2AA}" type="presOf" srcId="{7EAD1CF6-669E-4CB3-BB20-153472A0C12A}" destId="{946CAA68-45A8-4F26-9C06-2B22DEF31F75}" srcOrd="0" destOrd="0" presId="urn:microsoft.com/office/officeart/2005/8/layout/process5"/>
    <dgm:cxn modelId="{3DD42B3F-EA99-41B4-91FC-931B1D621451}" type="presOf" srcId="{8CF217D6-BF95-4360-AF35-9F39BA9F6DC6}" destId="{F35E7587-15FF-4E92-8CD7-4F09A49BC274}" srcOrd="0" destOrd="0" presId="urn:microsoft.com/office/officeart/2005/8/layout/process5"/>
    <dgm:cxn modelId="{E6CABB51-DF9C-4EF5-B760-7366CCB4BDFF}" type="presOf" srcId="{FB4CB2D7-DC15-4452-B18F-2102570015CE}" destId="{9B0449E2-2B7F-4711-9CFB-EF520B9A2507}" srcOrd="1" destOrd="0" presId="urn:microsoft.com/office/officeart/2005/8/layout/process5"/>
    <dgm:cxn modelId="{F5D12B7B-9C2A-475A-94EF-B0EEB64756C5}" srcId="{7EAD1CF6-669E-4CB3-BB20-153472A0C12A}" destId="{330A84FD-21C1-4EDB-B50D-A81C59F0D24B}" srcOrd="0" destOrd="0" parTransId="{38DC176A-262B-4EF0-8537-EC443F7A392A}" sibTransId="{AA3068CE-3577-44C4-8BAB-781086BF0EC9}"/>
    <dgm:cxn modelId="{602A5C8E-BEDC-4758-8237-053438AAA002}" type="presOf" srcId="{AA3068CE-3577-44C4-8BAB-781086BF0EC9}" destId="{44D79CF5-4B25-4914-B55C-29753127DEBB}" srcOrd="0" destOrd="0" presId="urn:microsoft.com/office/officeart/2005/8/layout/process5"/>
    <dgm:cxn modelId="{25DED98E-8374-402B-9B55-D03D619021BD}" type="presOf" srcId="{AA3068CE-3577-44C4-8BAB-781086BF0EC9}" destId="{0E9C6586-8ADE-48D7-BC4B-54129C22214C}" srcOrd="1" destOrd="0" presId="urn:microsoft.com/office/officeart/2005/8/layout/process5"/>
    <dgm:cxn modelId="{5F6227BB-0E81-4A1F-9203-FDF90A2BA99B}" type="presOf" srcId="{069BF6FB-4CD7-4127-B695-B550C3912DE6}" destId="{92D807CA-68C0-4B2D-A1DA-FDFEF71EB84A}" srcOrd="0" destOrd="0" presId="urn:microsoft.com/office/officeart/2005/8/layout/process5"/>
    <dgm:cxn modelId="{F62F88CA-2CDA-4E74-AB91-6DA080F7D44F}" type="presOf" srcId="{E50EB1A2-3E8C-4EFC-B7DE-BB21DCDB52BE}" destId="{59E89160-C717-4F50-92A2-D3EE0A323256}" srcOrd="0" destOrd="0" presId="urn:microsoft.com/office/officeart/2005/8/layout/process5"/>
    <dgm:cxn modelId="{7A67F3CA-EACD-45C5-B8A2-A077BDDCDAAC}" type="presOf" srcId="{E50EB1A2-3E8C-4EFC-B7DE-BB21DCDB52BE}" destId="{A3C17174-09CC-4152-B4A0-B2C516634D4E}" srcOrd="1" destOrd="0" presId="urn:microsoft.com/office/officeart/2005/8/layout/process5"/>
    <dgm:cxn modelId="{F7E1D8F3-C8EF-4B11-AF42-A61C1F11F094}" srcId="{7EAD1CF6-669E-4CB3-BB20-153472A0C12A}" destId="{8CF217D6-BF95-4360-AF35-9F39BA9F6DC6}" srcOrd="3" destOrd="0" parTransId="{CA6E1359-4D88-4145-8FED-9E9AC4778E7D}" sibTransId="{59DD26E7-25F7-44C4-B072-9D2E0D5D1B5F}"/>
    <dgm:cxn modelId="{77719290-4D0E-424C-BC43-2D57F4AEDC9B}" type="presParOf" srcId="{946CAA68-45A8-4F26-9C06-2B22DEF31F75}" destId="{60D6D144-C327-49B1-B241-E4622E3B9084}" srcOrd="0" destOrd="0" presId="urn:microsoft.com/office/officeart/2005/8/layout/process5"/>
    <dgm:cxn modelId="{1D7F18B7-AEB1-4AB8-9B7F-1DC0B8EC25D0}" type="presParOf" srcId="{946CAA68-45A8-4F26-9C06-2B22DEF31F75}" destId="{44D79CF5-4B25-4914-B55C-29753127DEBB}" srcOrd="1" destOrd="0" presId="urn:microsoft.com/office/officeart/2005/8/layout/process5"/>
    <dgm:cxn modelId="{53D42B03-295A-4A12-9443-E43DCA89386C}" type="presParOf" srcId="{44D79CF5-4B25-4914-B55C-29753127DEBB}" destId="{0E9C6586-8ADE-48D7-BC4B-54129C22214C}" srcOrd="0" destOrd="0" presId="urn:microsoft.com/office/officeart/2005/8/layout/process5"/>
    <dgm:cxn modelId="{DB50BF26-DA86-4C16-9DD8-4DA125FCADA4}" type="presParOf" srcId="{946CAA68-45A8-4F26-9C06-2B22DEF31F75}" destId="{17AD389C-5B57-4273-9AB0-B6E3A4FCCF6E}" srcOrd="2" destOrd="0" presId="urn:microsoft.com/office/officeart/2005/8/layout/process5"/>
    <dgm:cxn modelId="{D01E87FE-B437-4A2B-9D46-DDB04E667231}" type="presParOf" srcId="{946CAA68-45A8-4F26-9C06-2B22DEF31F75}" destId="{CAC7F362-999F-4506-80E4-2B77E291BCA4}" srcOrd="3" destOrd="0" presId="urn:microsoft.com/office/officeart/2005/8/layout/process5"/>
    <dgm:cxn modelId="{5A9CC188-330B-460E-9A8F-5E499BD0DCEC}" type="presParOf" srcId="{CAC7F362-999F-4506-80E4-2B77E291BCA4}" destId="{9B0449E2-2B7F-4711-9CFB-EF520B9A2507}" srcOrd="0" destOrd="0" presId="urn:microsoft.com/office/officeart/2005/8/layout/process5"/>
    <dgm:cxn modelId="{E7685D76-8143-45AF-AE6B-0B740203F254}" type="presParOf" srcId="{946CAA68-45A8-4F26-9C06-2B22DEF31F75}" destId="{92D807CA-68C0-4B2D-A1DA-FDFEF71EB84A}" srcOrd="4" destOrd="0" presId="urn:microsoft.com/office/officeart/2005/8/layout/process5"/>
    <dgm:cxn modelId="{C80401F0-3065-41F5-9C76-E6336991BA12}" type="presParOf" srcId="{946CAA68-45A8-4F26-9C06-2B22DEF31F75}" destId="{59E89160-C717-4F50-92A2-D3EE0A323256}" srcOrd="5" destOrd="0" presId="urn:microsoft.com/office/officeart/2005/8/layout/process5"/>
    <dgm:cxn modelId="{3B94C2E4-678A-4375-9D4A-A99D97795548}" type="presParOf" srcId="{59E89160-C717-4F50-92A2-D3EE0A323256}" destId="{A3C17174-09CC-4152-B4A0-B2C516634D4E}" srcOrd="0" destOrd="0" presId="urn:microsoft.com/office/officeart/2005/8/layout/process5"/>
    <dgm:cxn modelId="{237FA237-AA0E-4181-B2B2-58222D51441A}" type="presParOf" srcId="{946CAA68-45A8-4F26-9C06-2B22DEF31F75}" destId="{F35E7587-15FF-4E92-8CD7-4F09A49BC274}"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5C563A-B59A-483D-99CF-3A5047FBB4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19FF673-74D9-4FBE-931A-1801DF341478}">
      <dgm:prSet phldrT="[Text]" phldr="0"/>
      <dgm:spPr/>
      <dgm:t>
        <a:bodyPr/>
        <a:lstStyle/>
        <a:p>
          <a:pPr rtl="0"/>
          <a:r>
            <a:rPr lang="en-US" dirty="0">
              <a:latin typeface="Calibri Light" panose="020F0302020204030204"/>
            </a:rPr>
            <a:t>All the required libraries are imported</a:t>
          </a:r>
          <a:endParaRPr lang="en-US" dirty="0"/>
        </a:p>
      </dgm:t>
    </dgm:pt>
    <dgm:pt modelId="{BAB8717D-3D17-4E33-88A6-3E9BFC1853AF}" type="parTrans" cxnId="{7F25DA38-6626-401D-B39B-98BD6503BF41}">
      <dgm:prSet/>
      <dgm:spPr/>
      <dgm:t>
        <a:bodyPr/>
        <a:lstStyle/>
        <a:p>
          <a:endParaRPr lang="en-US"/>
        </a:p>
      </dgm:t>
    </dgm:pt>
    <dgm:pt modelId="{37D2FFFA-425E-41C0-BC62-06A751B49732}" type="sibTrans" cxnId="{7F25DA38-6626-401D-B39B-98BD6503BF41}">
      <dgm:prSet/>
      <dgm:spPr/>
      <dgm:t>
        <a:bodyPr/>
        <a:lstStyle/>
        <a:p>
          <a:endParaRPr lang="en-US"/>
        </a:p>
      </dgm:t>
    </dgm:pt>
    <dgm:pt modelId="{10573200-767E-49AA-ACB9-D6D05AE093E4}">
      <dgm:prSet phldrT="[Text]" phldr="0"/>
      <dgm:spPr/>
      <dgm:t>
        <a:bodyPr/>
        <a:lstStyle/>
        <a:p>
          <a:pPr rtl="0"/>
          <a:r>
            <a:rPr lang="en-US" dirty="0">
              <a:latin typeface="Calibri Light" panose="020F0302020204030204"/>
            </a:rPr>
            <a:t>Data is imported and Standardized</a:t>
          </a:r>
          <a:endParaRPr lang="en-US" dirty="0"/>
        </a:p>
      </dgm:t>
    </dgm:pt>
    <dgm:pt modelId="{BA43F309-5CC2-493E-9D78-F0CF4A32CD71}" type="parTrans" cxnId="{24C908A4-7595-4D4A-AAAE-CB618EE3708F}">
      <dgm:prSet/>
      <dgm:spPr/>
      <dgm:t>
        <a:bodyPr/>
        <a:lstStyle/>
        <a:p>
          <a:endParaRPr lang="en-US"/>
        </a:p>
      </dgm:t>
    </dgm:pt>
    <dgm:pt modelId="{37E60E85-C429-437A-8BE1-281CB386BC10}" type="sibTrans" cxnId="{24C908A4-7595-4D4A-AAAE-CB618EE3708F}">
      <dgm:prSet/>
      <dgm:spPr/>
      <dgm:t>
        <a:bodyPr/>
        <a:lstStyle/>
        <a:p>
          <a:endParaRPr lang="en-US"/>
        </a:p>
      </dgm:t>
    </dgm:pt>
    <dgm:pt modelId="{7D17779E-02A7-4785-915B-9656B108BFC0}">
      <dgm:prSet phldrT="[Text]" phldr="0"/>
      <dgm:spPr/>
      <dgm:t>
        <a:bodyPr/>
        <a:lstStyle/>
        <a:p>
          <a:pPr rtl="0"/>
          <a:r>
            <a:rPr lang="en-US" dirty="0">
              <a:latin typeface="Calibri Light" panose="020F0302020204030204"/>
            </a:rPr>
            <a:t>Data is split into test and train set</a:t>
          </a:r>
          <a:endParaRPr lang="en-US" dirty="0"/>
        </a:p>
      </dgm:t>
    </dgm:pt>
    <dgm:pt modelId="{1F87BE0D-27F3-4079-94AA-BC75F6D71578}" type="parTrans" cxnId="{CA7441DB-360F-438E-B39E-8F6D53135B77}">
      <dgm:prSet/>
      <dgm:spPr/>
      <dgm:t>
        <a:bodyPr/>
        <a:lstStyle/>
        <a:p>
          <a:endParaRPr lang="en-US"/>
        </a:p>
      </dgm:t>
    </dgm:pt>
    <dgm:pt modelId="{B9A096EB-F0A1-4BD0-9A8D-45E32414D829}" type="sibTrans" cxnId="{CA7441DB-360F-438E-B39E-8F6D53135B77}">
      <dgm:prSet/>
      <dgm:spPr/>
      <dgm:t>
        <a:bodyPr/>
        <a:lstStyle/>
        <a:p>
          <a:endParaRPr lang="en-US"/>
        </a:p>
      </dgm:t>
    </dgm:pt>
    <dgm:pt modelId="{2E5EA928-0EDE-452A-B919-70F4F1A4C523}">
      <dgm:prSet phldrT="[Text]" phldr="0"/>
      <dgm:spPr/>
      <dgm:t>
        <a:bodyPr/>
        <a:lstStyle/>
        <a:p>
          <a:pPr rtl="0"/>
          <a:r>
            <a:rPr lang="en-US" dirty="0">
              <a:latin typeface="Calibri Light" panose="020F0302020204030204"/>
            </a:rPr>
            <a:t>Logistic Regression is used and the GridSearch </a:t>
          </a:r>
          <a:endParaRPr lang="en-US" dirty="0"/>
        </a:p>
      </dgm:t>
    </dgm:pt>
    <dgm:pt modelId="{1A2A4113-78C8-4B24-890D-6BACDD4F6102}" type="parTrans" cxnId="{DBD37B56-D0C9-478A-A54B-F0F9F653F805}">
      <dgm:prSet/>
      <dgm:spPr/>
      <dgm:t>
        <a:bodyPr/>
        <a:lstStyle/>
        <a:p>
          <a:endParaRPr lang="en-US"/>
        </a:p>
      </dgm:t>
    </dgm:pt>
    <dgm:pt modelId="{2DC33791-8424-46A3-85FA-F2E6C22947AF}" type="sibTrans" cxnId="{DBD37B56-D0C9-478A-A54B-F0F9F653F805}">
      <dgm:prSet/>
      <dgm:spPr/>
      <dgm:t>
        <a:bodyPr/>
        <a:lstStyle/>
        <a:p>
          <a:endParaRPr lang="en-US"/>
        </a:p>
      </dgm:t>
    </dgm:pt>
    <dgm:pt modelId="{F9665AB7-3782-47F3-9114-244FD1D39829}">
      <dgm:prSet phldrT="[Text]" phldr="0"/>
      <dgm:spPr/>
      <dgm:t>
        <a:bodyPr/>
        <a:lstStyle/>
        <a:p>
          <a:pPr rtl="0"/>
          <a:r>
            <a:rPr lang="en-US" dirty="0">
              <a:latin typeface="Calibri Light" panose="020F0302020204030204"/>
            </a:rPr>
            <a:t>Accuracy is calculated using Logistic Regression</a:t>
          </a:r>
          <a:endParaRPr lang="en-US" dirty="0"/>
        </a:p>
      </dgm:t>
    </dgm:pt>
    <dgm:pt modelId="{23433D73-124A-4B59-B633-155091F6E42D}" type="parTrans" cxnId="{AD112F87-A009-4BB0-84B8-91107318CEA6}">
      <dgm:prSet/>
      <dgm:spPr/>
      <dgm:t>
        <a:bodyPr/>
        <a:lstStyle/>
        <a:p>
          <a:endParaRPr lang="en-US"/>
        </a:p>
      </dgm:t>
    </dgm:pt>
    <dgm:pt modelId="{6B4F029D-4069-4790-ACF1-3DF76E98F125}" type="sibTrans" cxnId="{AD112F87-A009-4BB0-84B8-91107318CEA6}">
      <dgm:prSet/>
      <dgm:spPr/>
      <dgm:t>
        <a:bodyPr/>
        <a:lstStyle/>
        <a:p>
          <a:endParaRPr lang="en-US"/>
        </a:p>
      </dgm:t>
    </dgm:pt>
    <dgm:pt modelId="{15F4F8E6-A404-441E-9E54-68AAC8F6ABD3}">
      <dgm:prSet phldr="0"/>
      <dgm:spPr/>
      <dgm:t>
        <a:bodyPr/>
        <a:lstStyle/>
        <a:p>
          <a:pPr rtl="0"/>
          <a:r>
            <a:rPr lang="en-US" dirty="0">
              <a:latin typeface="Calibri Light" panose="020F0302020204030204"/>
            </a:rPr>
            <a:t>Best accuracy is predicted</a:t>
          </a:r>
        </a:p>
      </dgm:t>
    </dgm:pt>
    <dgm:pt modelId="{0F55E934-E74D-4BB5-9622-744F3DFFC7E5}" type="parTrans" cxnId="{59982567-173E-4ACC-8F12-E9D2B2A8B4C7}">
      <dgm:prSet/>
      <dgm:spPr/>
    </dgm:pt>
    <dgm:pt modelId="{A123BB0E-E7C4-4A70-91B2-8037242D465E}" type="sibTrans" cxnId="{59982567-173E-4ACC-8F12-E9D2B2A8B4C7}">
      <dgm:prSet/>
      <dgm:spPr/>
      <dgm:t>
        <a:bodyPr/>
        <a:lstStyle/>
        <a:p>
          <a:endParaRPr lang="en-US"/>
        </a:p>
      </dgm:t>
    </dgm:pt>
    <dgm:pt modelId="{8CE2720E-D24C-411F-91D8-E627CF6CB17E}">
      <dgm:prSet phldr="0"/>
      <dgm:spPr/>
      <dgm:t>
        <a:bodyPr/>
        <a:lstStyle/>
        <a:p>
          <a:pPr rtl="0"/>
          <a:r>
            <a:rPr lang="en-US" dirty="0">
              <a:latin typeface="Calibri Light" panose="020F0302020204030204"/>
            </a:rPr>
            <a:t>Similarly accuracy of model is found using different </a:t>
          </a:r>
          <a:r>
            <a:rPr lang="en-US" dirty="0" err="1">
              <a:latin typeface="Calibri Light" panose="020F0302020204030204"/>
            </a:rPr>
            <a:t>alogrithms</a:t>
          </a:r>
          <a:r>
            <a:rPr lang="en-US" dirty="0">
              <a:latin typeface="Calibri Light" panose="020F0302020204030204"/>
            </a:rPr>
            <a:t> such as K-NN, Decision Tree</a:t>
          </a:r>
        </a:p>
      </dgm:t>
    </dgm:pt>
    <dgm:pt modelId="{27D9E016-3C4C-4845-AC51-59F3472EB0DA}" type="parTrans" cxnId="{34DF6617-0FBE-4222-8FED-EBB84AE083BB}">
      <dgm:prSet/>
      <dgm:spPr/>
    </dgm:pt>
    <dgm:pt modelId="{E0E53A20-CCD6-419D-8728-C8FC8ABA9DAB}" type="sibTrans" cxnId="{34DF6617-0FBE-4222-8FED-EBB84AE083BB}">
      <dgm:prSet/>
      <dgm:spPr/>
      <dgm:t>
        <a:bodyPr/>
        <a:lstStyle/>
        <a:p>
          <a:endParaRPr lang="en-US"/>
        </a:p>
      </dgm:t>
    </dgm:pt>
    <dgm:pt modelId="{6D3C9DCC-0284-4044-808F-D0A90F212CAE}" type="pres">
      <dgm:prSet presAssocID="{665C563A-B59A-483D-99CF-3A5047FBB426}" presName="diagram" presStyleCnt="0">
        <dgm:presLayoutVars>
          <dgm:dir/>
          <dgm:resizeHandles val="exact"/>
        </dgm:presLayoutVars>
      </dgm:prSet>
      <dgm:spPr/>
    </dgm:pt>
    <dgm:pt modelId="{2803233B-8C83-4AE6-88A3-17CDF6F2758C}" type="pres">
      <dgm:prSet presAssocID="{419FF673-74D9-4FBE-931A-1801DF341478}" presName="node" presStyleLbl="node1" presStyleIdx="0" presStyleCnt="7">
        <dgm:presLayoutVars>
          <dgm:bulletEnabled val="1"/>
        </dgm:presLayoutVars>
      </dgm:prSet>
      <dgm:spPr/>
    </dgm:pt>
    <dgm:pt modelId="{54A31538-3C9F-4723-AD2D-BEE462BCE2A1}" type="pres">
      <dgm:prSet presAssocID="{37D2FFFA-425E-41C0-BC62-06A751B49732}" presName="sibTrans" presStyleLbl="sibTrans2D1" presStyleIdx="0" presStyleCnt="6"/>
      <dgm:spPr/>
    </dgm:pt>
    <dgm:pt modelId="{FF340FA2-871E-4109-B629-629595C6E708}" type="pres">
      <dgm:prSet presAssocID="{37D2FFFA-425E-41C0-BC62-06A751B49732}" presName="connectorText" presStyleLbl="sibTrans2D1" presStyleIdx="0" presStyleCnt="6"/>
      <dgm:spPr/>
    </dgm:pt>
    <dgm:pt modelId="{37402A3F-42AF-497C-A3AC-1A2A9D7AAE29}" type="pres">
      <dgm:prSet presAssocID="{10573200-767E-49AA-ACB9-D6D05AE093E4}" presName="node" presStyleLbl="node1" presStyleIdx="1" presStyleCnt="7">
        <dgm:presLayoutVars>
          <dgm:bulletEnabled val="1"/>
        </dgm:presLayoutVars>
      </dgm:prSet>
      <dgm:spPr/>
    </dgm:pt>
    <dgm:pt modelId="{57B91F90-EC31-4FE6-AECA-76C83BFB74A7}" type="pres">
      <dgm:prSet presAssocID="{37E60E85-C429-437A-8BE1-281CB386BC10}" presName="sibTrans" presStyleLbl="sibTrans2D1" presStyleIdx="1" presStyleCnt="6"/>
      <dgm:spPr/>
    </dgm:pt>
    <dgm:pt modelId="{C9417A54-6029-4DCC-B21F-9AA1DA2998C7}" type="pres">
      <dgm:prSet presAssocID="{37E60E85-C429-437A-8BE1-281CB386BC10}" presName="connectorText" presStyleLbl="sibTrans2D1" presStyleIdx="1" presStyleCnt="6"/>
      <dgm:spPr/>
    </dgm:pt>
    <dgm:pt modelId="{308AAF70-CC59-4FAE-9BCE-800000BBF53D}" type="pres">
      <dgm:prSet presAssocID="{7D17779E-02A7-4785-915B-9656B108BFC0}" presName="node" presStyleLbl="node1" presStyleIdx="2" presStyleCnt="7">
        <dgm:presLayoutVars>
          <dgm:bulletEnabled val="1"/>
        </dgm:presLayoutVars>
      </dgm:prSet>
      <dgm:spPr/>
    </dgm:pt>
    <dgm:pt modelId="{404B996C-5472-4500-8495-CCDF85C1D1A1}" type="pres">
      <dgm:prSet presAssocID="{B9A096EB-F0A1-4BD0-9A8D-45E32414D829}" presName="sibTrans" presStyleLbl="sibTrans2D1" presStyleIdx="2" presStyleCnt="6"/>
      <dgm:spPr/>
    </dgm:pt>
    <dgm:pt modelId="{9FCE6D7E-EF1C-420B-858D-08F4FDF4B4F5}" type="pres">
      <dgm:prSet presAssocID="{B9A096EB-F0A1-4BD0-9A8D-45E32414D829}" presName="connectorText" presStyleLbl="sibTrans2D1" presStyleIdx="2" presStyleCnt="6"/>
      <dgm:spPr/>
    </dgm:pt>
    <dgm:pt modelId="{D7D81E35-3861-4140-877B-27218C5996BD}" type="pres">
      <dgm:prSet presAssocID="{2E5EA928-0EDE-452A-B919-70F4F1A4C523}" presName="node" presStyleLbl="node1" presStyleIdx="3" presStyleCnt="7">
        <dgm:presLayoutVars>
          <dgm:bulletEnabled val="1"/>
        </dgm:presLayoutVars>
      </dgm:prSet>
      <dgm:spPr/>
    </dgm:pt>
    <dgm:pt modelId="{132B9905-2D41-42DF-9C92-1A5DD29E7B43}" type="pres">
      <dgm:prSet presAssocID="{2DC33791-8424-46A3-85FA-F2E6C22947AF}" presName="sibTrans" presStyleLbl="sibTrans2D1" presStyleIdx="3" presStyleCnt="6"/>
      <dgm:spPr/>
    </dgm:pt>
    <dgm:pt modelId="{64972274-05A3-4CE7-9E88-7F28A430B91D}" type="pres">
      <dgm:prSet presAssocID="{2DC33791-8424-46A3-85FA-F2E6C22947AF}" presName="connectorText" presStyleLbl="sibTrans2D1" presStyleIdx="3" presStyleCnt="6"/>
      <dgm:spPr/>
    </dgm:pt>
    <dgm:pt modelId="{01ADEB18-FFC9-4D83-AFC4-D15B8B76046A}" type="pres">
      <dgm:prSet presAssocID="{F9665AB7-3782-47F3-9114-244FD1D39829}" presName="node" presStyleLbl="node1" presStyleIdx="4" presStyleCnt="7">
        <dgm:presLayoutVars>
          <dgm:bulletEnabled val="1"/>
        </dgm:presLayoutVars>
      </dgm:prSet>
      <dgm:spPr/>
    </dgm:pt>
    <dgm:pt modelId="{8FDA61C0-943C-4316-A0DB-709FD68E678A}" type="pres">
      <dgm:prSet presAssocID="{6B4F029D-4069-4790-ACF1-3DF76E98F125}" presName="sibTrans" presStyleLbl="sibTrans2D1" presStyleIdx="4" presStyleCnt="6"/>
      <dgm:spPr/>
    </dgm:pt>
    <dgm:pt modelId="{A13E4F58-5CA7-4487-9495-C8F48DF7B44E}" type="pres">
      <dgm:prSet presAssocID="{6B4F029D-4069-4790-ACF1-3DF76E98F125}" presName="connectorText" presStyleLbl="sibTrans2D1" presStyleIdx="4" presStyleCnt="6"/>
      <dgm:spPr/>
    </dgm:pt>
    <dgm:pt modelId="{6DE58FE6-490D-4B3D-AB52-4C47946870E5}" type="pres">
      <dgm:prSet presAssocID="{8CE2720E-D24C-411F-91D8-E627CF6CB17E}" presName="node" presStyleLbl="node1" presStyleIdx="5" presStyleCnt="7">
        <dgm:presLayoutVars>
          <dgm:bulletEnabled val="1"/>
        </dgm:presLayoutVars>
      </dgm:prSet>
      <dgm:spPr/>
    </dgm:pt>
    <dgm:pt modelId="{1BDDD2AF-F178-4204-83A8-EA262A6A0CEF}" type="pres">
      <dgm:prSet presAssocID="{E0E53A20-CCD6-419D-8728-C8FC8ABA9DAB}" presName="sibTrans" presStyleLbl="sibTrans2D1" presStyleIdx="5" presStyleCnt="6"/>
      <dgm:spPr/>
    </dgm:pt>
    <dgm:pt modelId="{96084129-C679-42C9-9CDB-000F9046A2F5}" type="pres">
      <dgm:prSet presAssocID="{E0E53A20-CCD6-419D-8728-C8FC8ABA9DAB}" presName="connectorText" presStyleLbl="sibTrans2D1" presStyleIdx="5" presStyleCnt="6"/>
      <dgm:spPr/>
    </dgm:pt>
    <dgm:pt modelId="{F7D5AAE7-ACB1-4E0B-88A8-C58594974B6B}" type="pres">
      <dgm:prSet presAssocID="{15F4F8E6-A404-441E-9E54-68AAC8F6ABD3}" presName="node" presStyleLbl="node1" presStyleIdx="6" presStyleCnt="7">
        <dgm:presLayoutVars>
          <dgm:bulletEnabled val="1"/>
        </dgm:presLayoutVars>
      </dgm:prSet>
      <dgm:spPr/>
    </dgm:pt>
  </dgm:ptLst>
  <dgm:cxnLst>
    <dgm:cxn modelId="{DCC62309-1622-41F0-87E5-F8CBAB1DFBCB}" type="presOf" srcId="{8CE2720E-D24C-411F-91D8-E627CF6CB17E}" destId="{6DE58FE6-490D-4B3D-AB52-4C47946870E5}" srcOrd="0" destOrd="0" presId="urn:microsoft.com/office/officeart/2005/8/layout/process5"/>
    <dgm:cxn modelId="{34DF6617-0FBE-4222-8FED-EBB84AE083BB}" srcId="{665C563A-B59A-483D-99CF-3A5047FBB426}" destId="{8CE2720E-D24C-411F-91D8-E627CF6CB17E}" srcOrd="5" destOrd="0" parTransId="{27D9E016-3C4C-4845-AC51-59F3472EB0DA}" sibTransId="{E0E53A20-CCD6-419D-8728-C8FC8ABA9DAB}"/>
    <dgm:cxn modelId="{9923DE19-9499-4B63-8D4E-7E404A9281FB}" type="presOf" srcId="{7D17779E-02A7-4785-915B-9656B108BFC0}" destId="{308AAF70-CC59-4FAE-9BCE-800000BBF53D}" srcOrd="0" destOrd="0" presId="urn:microsoft.com/office/officeart/2005/8/layout/process5"/>
    <dgm:cxn modelId="{06AC442B-ABDD-4244-ABAD-BFAC0D4FD121}" type="presOf" srcId="{37E60E85-C429-437A-8BE1-281CB386BC10}" destId="{57B91F90-EC31-4FE6-AECA-76C83BFB74A7}" srcOrd="0" destOrd="0" presId="urn:microsoft.com/office/officeart/2005/8/layout/process5"/>
    <dgm:cxn modelId="{7F25DA38-6626-401D-B39B-98BD6503BF41}" srcId="{665C563A-B59A-483D-99CF-3A5047FBB426}" destId="{419FF673-74D9-4FBE-931A-1801DF341478}" srcOrd="0" destOrd="0" parTransId="{BAB8717D-3D17-4E33-88A6-3E9BFC1853AF}" sibTransId="{37D2FFFA-425E-41C0-BC62-06A751B49732}"/>
    <dgm:cxn modelId="{0766A33C-308A-4A84-8F6B-755865E89B3B}" type="presOf" srcId="{2DC33791-8424-46A3-85FA-F2E6C22947AF}" destId="{132B9905-2D41-42DF-9C92-1A5DD29E7B43}" srcOrd="0" destOrd="0" presId="urn:microsoft.com/office/officeart/2005/8/layout/process5"/>
    <dgm:cxn modelId="{23026463-C194-4342-98DA-E40F739BD76C}" type="presOf" srcId="{6B4F029D-4069-4790-ACF1-3DF76E98F125}" destId="{8FDA61C0-943C-4316-A0DB-709FD68E678A}" srcOrd="0" destOrd="0" presId="urn:microsoft.com/office/officeart/2005/8/layout/process5"/>
    <dgm:cxn modelId="{59982567-173E-4ACC-8F12-E9D2B2A8B4C7}" srcId="{665C563A-B59A-483D-99CF-3A5047FBB426}" destId="{15F4F8E6-A404-441E-9E54-68AAC8F6ABD3}" srcOrd="6" destOrd="0" parTransId="{0F55E934-E74D-4BB5-9622-744F3DFFC7E5}" sibTransId="{A123BB0E-E7C4-4A70-91B2-8037242D465E}"/>
    <dgm:cxn modelId="{56177C6F-594C-4DBB-99E7-BF12154A501D}" type="presOf" srcId="{37D2FFFA-425E-41C0-BC62-06A751B49732}" destId="{54A31538-3C9F-4723-AD2D-BEE462BCE2A1}" srcOrd="0" destOrd="0" presId="urn:microsoft.com/office/officeart/2005/8/layout/process5"/>
    <dgm:cxn modelId="{42BE0950-9098-4476-BB40-DCDCCEB3C2AB}" type="presOf" srcId="{15F4F8E6-A404-441E-9E54-68AAC8F6ABD3}" destId="{F7D5AAE7-ACB1-4E0B-88A8-C58594974B6B}" srcOrd="0" destOrd="0" presId="urn:microsoft.com/office/officeart/2005/8/layout/process5"/>
    <dgm:cxn modelId="{DBD37B56-D0C9-478A-A54B-F0F9F653F805}" srcId="{665C563A-B59A-483D-99CF-3A5047FBB426}" destId="{2E5EA928-0EDE-452A-B919-70F4F1A4C523}" srcOrd="3" destOrd="0" parTransId="{1A2A4113-78C8-4B24-890D-6BACDD4F6102}" sibTransId="{2DC33791-8424-46A3-85FA-F2E6C22947AF}"/>
    <dgm:cxn modelId="{AD112F87-A009-4BB0-84B8-91107318CEA6}" srcId="{665C563A-B59A-483D-99CF-3A5047FBB426}" destId="{F9665AB7-3782-47F3-9114-244FD1D39829}" srcOrd="4" destOrd="0" parTransId="{23433D73-124A-4B59-B633-155091F6E42D}" sibTransId="{6B4F029D-4069-4790-ACF1-3DF76E98F125}"/>
    <dgm:cxn modelId="{FD6F8F90-DEE8-4371-A815-153E0B13619F}" type="presOf" srcId="{E0E53A20-CCD6-419D-8728-C8FC8ABA9DAB}" destId="{1BDDD2AF-F178-4204-83A8-EA262A6A0CEF}" srcOrd="0" destOrd="0" presId="urn:microsoft.com/office/officeart/2005/8/layout/process5"/>
    <dgm:cxn modelId="{1E4A589C-B8D3-4B51-A5AF-ADEECD171A45}" type="presOf" srcId="{B9A096EB-F0A1-4BD0-9A8D-45E32414D829}" destId="{9FCE6D7E-EF1C-420B-858D-08F4FDF4B4F5}" srcOrd="1" destOrd="0" presId="urn:microsoft.com/office/officeart/2005/8/layout/process5"/>
    <dgm:cxn modelId="{24C908A4-7595-4D4A-AAAE-CB618EE3708F}" srcId="{665C563A-B59A-483D-99CF-3A5047FBB426}" destId="{10573200-767E-49AA-ACB9-D6D05AE093E4}" srcOrd="1" destOrd="0" parTransId="{BA43F309-5CC2-493E-9D78-F0CF4A32CD71}" sibTransId="{37E60E85-C429-437A-8BE1-281CB386BC10}"/>
    <dgm:cxn modelId="{FF17CFBE-D55E-4A84-97EA-1DA13B1934F2}" type="presOf" srcId="{2E5EA928-0EDE-452A-B919-70F4F1A4C523}" destId="{D7D81E35-3861-4140-877B-27218C5996BD}" srcOrd="0" destOrd="0" presId="urn:microsoft.com/office/officeart/2005/8/layout/process5"/>
    <dgm:cxn modelId="{2608C9C7-9E62-4C63-9D49-4D11DCF669B9}" type="presOf" srcId="{37D2FFFA-425E-41C0-BC62-06A751B49732}" destId="{FF340FA2-871E-4109-B629-629595C6E708}" srcOrd="1" destOrd="0" presId="urn:microsoft.com/office/officeart/2005/8/layout/process5"/>
    <dgm:cxn modelId="{5894D5C8-B1E0-4309-8AE2-9FEB016A56F9}" type="presOf" srcId="{37E60E85-C429-437A-8BE1-281CB386BC10}" destId="{C9417A54-6029-4DCC-B21F-9AA1DA2998C7}" srcOrd="1" destOrd="0" presId="urn:microsoft.com/office/officeart/2005/8/layout/process5"/>
    <dgm:cxn modelId="{C4815DCE-0640-4523-A5A7-86DF1A498F3E}" type="presOf" srcId="{419FF673-74D9-4FBE-931A-1801DF341478}" destId="{2803233B-8C83-4AE6-88A3-17CDF6F2758C}" srcOrd="0" destOrd="0" presId="urn:microsoft.com/office/officeart/2005/8/layout/process5"/>
    <dgm:cxn modelId="{D4199FD2-EAD6-4B9D-BC79-0812C1AB780A}" type="presOf" srcId="{F9665AB7-3782-47F3-9114-244FD1D39829}" destId="{01ADEB18-FFC9-4D83-AFC4-D15B8B76046A}" srcOrd="0" destOrd="0" presId="urn:microsoft.com/office/officeart/2005/8/layout/process5"/>
    <dgm:cxn modelId="{A0736BD8-EC11-47AE-A484-A54C25007A87}" type="presOf" srcId="{2DC33791-8424-46A3-85FA-F2E6C22947AF}" destId="{64972274-05A3-4CE7-9E88-7F28A430B91D}" srcOrd="1" destOrd="0" presId="urn:microsoft.com/office/officeart/2005/8/layout/process5"/>
    <dgm:cxn modelId="{1FF8D0D8-261F-425E-80FD-8C756A2EF9F2}" type="presOf" srcId="{6B4F029D-4069-4790-ACF1-3DF76E98F125}" destId="{A13E4F58-5CA7-4487-9495-C8F48DF7B44E}" srcOrd="1" destOrd="0" presId="urn:microsoft.com/office/officeart/2005/8/layout/process5"/>
    <dgm:cxn modelId="{CA7441DB-360F-438E-B39E-8F6D53135B77}" srcId="{665C563A-B59A-483D-99CF-3A5047FBB426}" destId="{7D17779E-02A7-4785-915B-9656B108BFC0}" srcOrd="2" destOrd="0" parTransId="{1F87BE0D-27F3-4079-94AA-BC75F6D71578}" sibTransId="{B9A096EB-F0A1-4BD0-9A8D-45E32414D829}"/>
    <dgm:cxn modelId="{8FAC9ADC-D1D8-4F87-A295-787D642CC88C}" type="presOf" srcId="{665C563A-B59A-483D-99CF-3A5047FBB426}" destId="{6D3C9DCC-0284-4044-808F-D0A90F212CAE}" srcOrd="0" destOrd="0" presId="urn:microsoft.com/office/officeart/2005/8/layout/process5"/>
    <dgm:cxn modelId="{2E434DE0-9858-4142-AB1E-7BD5E6CF5921}" type="presOf" srcId="{E0E53A20-CCD6-419D-8728-C8FC8ABA9DAB}" destId="{96084129-C679-42C9-9CDB-000F9046A2F5}" srcOrd="1" destOrd="0" presId="urn:microsoft.com/office/officeart/2005/8/layout/process5"/>
    <dgm:cxn modelId="{5174D2EF-528D-4EEC-B8F6-F8F30F8E0446}" type="presOf" srcId="{10573200-767E-49AA-ACB9-D6D05AE093E4}" destId="{37402A3F-42AF-497C-A3AC-1A2A9D7AAE29}" srcOrd="0" destOrd="0" presId="urn:microsoft.com/office/officeart/2005/8/layout/process5"/>
    <dgm:cxn modelId="{E1D0B9F3-0977-4DDB-9606-BAA5A2424DA4}" type="presOf" srcId="{B9A096EB-F0A1-4BD0-9A8D-45E32414D829}" destId="{404B996C-5472-4500-8495-CCDF85C1D1A1}" srcOrd="0" destOrd="0" presId="urn:microsoft.com/office/officeart/2005/8/layout/process5"/>
    <dgm:cxn modelId="{D0DC4F71-88FA-496E-8C1F-17FDEB4066DB}" type="presParOf" srcId="{6D3C9DCC-0284-4044-808F-D0A90F212CAE}" destId="{2803233B-8C83-4AE6-88A3-17CDF6F2758C}" srcOrd="0" destOrd="0" presId="urn:microsoft.com/office/officeart/2005/8/layout/process5"/>
    <dgm:cxn modelId="{BF773C27-6B2E-40E8-BD81-F3E45F9D3295}" type="presParOf" srcId="{6D3C9DCC-0284-4044-808F-D0A90F212CAE}" destId="{54A31538-3C9F-4723-AD2D-BEE462BCE2A1}" srcOrd="1" destOrd="0" presId="urn:microsoft.com/office/officeart/2005/8/layout/process5"/>
    <dgm:cxn modelId="{941FA503-0235-415A-95B7-5F197FD6D962}" type="presParOf" srcId="{54A31538-3C9F-4723-AD2D-BEE462BCE2A1}" destId="{FF340FA2-871E-4109-B629-629595C6E708}" srcOrd="0" destOrd="0" presId="urn:microsoft.com/office/officeart/2005/8/layout/process5"/>
    <dgm:cxn modelId="{B3FBFCBB-90A5-4A7F-A98A-1A8310CEC614}" type="presParOf" srcId="{6D3C9DCC-0284-4044-808F-D0A90F212CAE}" destId="{37402A3F-42AF-497C-A3AC-1A2A9D7AAE29}" srcOrd="2" destOrd="0" presId="urn:microsoft.com/office/officeart/2005/8/layout/process5"/>
    <dgm:cxn modelId="{9C5DC138-88A1-4350-9113-5702E1F2AF3D}" type="presParOf" srcId="{6D3C9DCC-0284-4044-808F-D0A90F212CAE}" destId="{57B91F90-EC31-4FE6-AECA-76C83BFB74A7}" srcOrd="3" destOrd="0" presId="urn:microsoft.com/office/officeart/2005/8/layout/process5"/>
    <dgm:cxn modelId="{E0137F37-D63D-41D0-92EB-848429CB59F9}" type="presParOf" srcId="{57B91F90-EC31-4FE6-AECA-76C83BFB74A7}" destId="{C9417A54-6029-4DCC-B21F-9AA1DA2998C7}" srcOrd="0" destOrd="0" presId="urn:microsoft.com/office/officeart/2005/8/layout/process5"/>
    <dgm:cxn modelId="{B98BC538-32C2-4B68-8DB0-BBBE05856D9E}" type="presParOf" srcId="{6D3C9DCC-0284-4044-808F-D0A90F212CAE}" destId="{308AAF70-CC59-4FAE-9BCE-800000BBF53D}" srcOrd="4" destOrd="0" presId="urn:microsoft.com/office/officeart/2005/8/layout/process5"/>
    <dgm:cxn modelId="{F08EDE7B-D258-4D0A-973A-5B44B7D8D401}" type="presParOf" srcId="{6D3C9DCC-0284-4044-808F-D0A90F212CAE}" destId="{404B996C-5472-4500-8495-CCDF85C1D1A1}" srcOrd="5" destOrd="0" presId="urn:microsoft.com/office/officeart/2005/8/layout/process5"/>
    <dgm:cxn modelId="{53228DBE-0588-45FB-B07A-0601F55A6799}" type="presParOf" srcId="{404B996C-5472-4500-8495-CCDF85C1D1A1}" destId="{9FCE6D7E-EF1C-420B-858D-08F4FDF4B4F5}" srcOrd="0" destOrd="0" presId="urn:microsoft.com/office/officeart/2005/8/layout/process5"/>
    <dgm:cxn modelId="{5DC82042-6AE4-4B95-AB5F-956C4B92D3B4}" type="presParOf" srcId="{6D3C9DCC-0284-4044-808F-D0A90F212CAE}" destId="{D7D81E35-3861-4140-877B-27218C5996BD}" srcOrd="6" destOrd="0" presId="urn:microsoft.com/office/officeart/2005/8/layout/process5"/>
    <dgm:cxn modelId="{992F4D9A-E741-4780-9EF2-556541369DFF}" type="presParOf" srcId="{6D3C9DCC-0284-4044-808F-D0A90F212CAE}" destId="{132B9905-2D41-42DF-9C92-1A5DD29E7B43}" srcOrd="7" destOrd="0" presId="urn:microsoft.com/office/officeart/2005/8/layout/process5"/>
    <dgm:cxn modelId="{2D22E5CB-4BAD-4896-9455-3DE222368DDB}" type="presParOf" srcId="{132B9905-2D41-42DF-9C92-1A5DD29E7B43}" destId="{64972274-05A3-4CE7-9E88-7F28A430B91D}" srcOrd="0" destOrd="0" presId="urn:microsoft.com/office/officeart/2005/8/layout/process5"/>
    <dgm:cxn modelId="{BB7AD8E3-F6BE-4D28-AF0A-D1F3FC139F99}" type="presParOf" srcId="{6D3C9DCC-0284-4044-808F-D0A90F212CAE}" destId="{01ADEB18-FFC9-4D83-AFC4-D15B8B76046A}" srcOrd="8" destOrd="0" presId="urn:microsoft.com/office/officeart/2005/8/layout/process5"/>
    <dgm:cxn modelId="{6556F68E-12CA-435C-93A0-661EAAC740A1}" type="presParOf" srcId="{6D3C9DCC-0284-4044-808F-D0A90F212CAE}" destId="{8FDA61C0-943C-4316-A0DB-709FD68E678A}" srcOrd="9" destOrd="0" presId="urn:microsoft.com/office/officeart/2005/8/layout/process5"/>
    <dgm:cxn modelId="{ACEAF342-BBFB-41F7-A611-FB3857EAF2CF}" type="presParOf" srcId="{8FDA61C0-943C-4316-A0DB-709FD68E678A}" destId="{A13E4F58-5CA7-4487-9495-C8F48DF7B44E}" srcOrd="0" destOrd="0" presId="urn:microsoft.com/office/officeart/2005/8/layout/process5"/>
    <dgm:cxn modelId="{1C18FCDD-49E6-40E8-BC0B-02D0AC0DAAA3}" type="presParOf" srcId="{6D3C9DCC-0284-4044-808F-D0A90F212CAE}" destId="{6DE58FE6-490D-4B3D-AB52-4C47946870E5}" srcOrd="10" destOrd="0" presId="urn:microsoft.com/office/officeart/2005/8/layout/process5"/>
    <dgm:cxn modelId="{69CF06CE-F7C6-4F8F-BEF9-0CEBF7A43CA2}" type="presParOf" srcId="{6D3C9DCC-0284-4044-808F-D0A90F212CAE}" destId="{1BDDD2AF-F178-4204-83A8-EA262A6A0CEF}" srcOrd="11" destOrd="0" presId="urn:microsoft.com/office/officeart/2005/8/layout/process5"/>
    <dgm:cxn modelId="{2FCB3159-7854-4F81-A941-3A464675CA21}" type="presParOf" srcId="{1BDDD2AF-F178-4204-83A8-EA262A6A0CEF}" destId="{96084129-C679-42C9-9CDB-000F9046A2F5}" srcOrd="0" destOrd="0" presId="urn:microsoft.com/office/officeart/2005/8/layout/process5"/>
    <dgm:cxn modelId="{527EC54B-9BF2-4DC9-A192-492564DDFF63}" type="presParOf" srcId="{6D3C9DCC-0284-4044-808F-D0A90F212CAE}" destId="{F7D5AAE7-ACB1-4E0B-88A8-C58594974B6B}"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297D5-6925-4661-B6CC-37C8AF76D08F}">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r>
            <a:rPr lang="en-US" sz="500" kern="1200" dirty="0">
              <a:latin typeface="Calibri Light" panose="020F0302020204030204"/>
            </a:rPr>
            <a:t>Requesting rocket launch data </a:t>
          </a:r>
          <a:endParaRPr lang="en-US" sz="500" kern="1200" dirty="0"/>
        </a:p>
      </dsp:txBody>
      <dsp:txXfrm>
        <a:off x="623005" y="25162"/>
        <a:ext cx="1356993" cy="794423"/>
      </dsp:txXfrm>
    </dsp:sp>
    <dsp:sp modelId="{AD83272B-4F42-414E-9727-DC895A8A0F2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128480" y="317736"/>
        <a:ext cx="208713" cy="209275"/>
      </dsp:txXfrm>
    </dsp:sp>
    <dsp:sp modelId="{E63BD7C0-E967-482A-A8BB-5F8479CA22CB}">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r>
            <a:rPr lang="en-US" sz="500" i="1" kern="1200" dirty="0">
              <a:latin typeface="Consolas"/>
            </a:rPr>
            <a:t>Using </a:t>
          </a:r>
          <a:r>
            <a:rPr lang="en-US" sz="500" i="1" kern="1200" dirty="0" err="1">
              <a:latin typeface="Consolas"/>
            </a:rPr>
            <a:t>json_normalize</a:t>
          </a:r>
          <a:r>
            <a:rPr lang="en-US" sz="500" i="1" kern="1200" dirty="0">
              <a:latin typeface="Consolas"/>
            </a:rPr>
            <a:t> </a:t>
          </a:r>
          <a:r>
            <a:rPr lang="en-US" sz="500" i="1" kern="1200" dirty="0" err="1">
              <a:latin typeface="Consolas"/>
            </a:rPr>
            <a:t>meethod</a:t>
          </a:r>
          <a:r>
            <a:rPr lang="en-US" sz="500" i="1" kern="1200" dirty="0">
              <a:latin typeface="Consolas"/>
            </a:rPr>
            <a:t> to convert the json result into a dataframe</a:t>
          </a:r>
        </a:p>
      </dsp:txBody>
      <dsp:txXfrm>
        <a:off x="2592001" y="25162"/>
        <a:ext cx="1356993" cy="794423"/>
      </dsp:txXfrm>
    </dsp:sp>
    <dsp:sp modelId="{84554843-90B4-4260-BAC9-5075C23A0BB5}">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5400000">
        <a:off x="3165860" y="968067"/>
        <a:ext cx="209275" cy="208713"/>
      </dsp:txXfrm>
    </dsp:sp>
    <dsp:sp modelId="{4807FE80-464F-4BDC-ACD8-8930E4B07AF1}">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r>
            <a:rPr lang="en-US" sz="500" kern="1200" dirty="0">
              <a:latin typeface="Calibri Light" panose="020F0302020204030204"/>
            </a:rPr>
            <a:t>Use </a:t>
          </a:r>
          <a:r>
            <a:rPr lang="en-US" sz="500" kern="1200" dirty="0"/>
            <a:t>API again to get information about the launches using the IDs given for each launch. Specifically we will be </a:t>
          </a:r>
          <a:r>
            <a:rPr lang="en-US" sz="500" kern="1200" dirty="0">
              <a:latin typeface="Calibri Light" panose="020F0302020204030204"/>
            </a:rPr>
            <a:t>using columns</a:t>
          </a:r>
          <a:r>
            <a:rPr lang="en-US" sz="500" kern="1200" dirty="0"/>
            <a:t> </a:t>
          </a:r>
          <a:r>
            <a:rPr lang="en-US" sz="500" kern="1200" dirty="0">
              <a:latin typeface="Consolas"/>
            </a:rPr>
            <a:t>rocket</a:t>
          </a:r>
          <a:r>
            <a:rPr lang="en-US" sz="500" kern="1200" dirty="0"/>
            <a:t>, </a:t>
          </a:r>
          <a:r>
            <a:rPr lang="en-US" sz="500" kern="1200" dirty="0">
              <a:latin typeface="Consolas"/>
            </a:rPr>
            <a:t>payloads</a:t>
          </a:r>
          <a:r>
            <a:rPr lang="en-US" sz="500" kern="1200" dirty="0"/>
            <a:t>, </a:t>
          </a:r>
          <a:r>
            <a:rPr lang="en-US" sz="500" kern="1200" dirty="0">
              <a:latin typeface="Consolas"/>
            </a:rPr>
            <a:t>launchpad</a:t>
          </a:r>
          <a:r>
            <a:rPr lang="en-US" sz="500" kern="1200" dirty="0"/>
            <a:t>, and </a:t>
          </a:r>
          <a:r>
            <a:rPr lang="en-US" sz="500" kern="1200" dirty="0">
              <a:latin typeface="Consolas"/>
            </a:rPr>
            <a:t>cores</a:t>
          </a:r>
          <a:endParaRPr lang="en-US" sz="500" kern="1200" dirty="0"/>
        </a:p>
      </dsp:txBody>
      <dsp:txXfrm>
        <a:off x="2592001" y="1431588"/>
        <a:ext cx="1356993" cy="794423"/>
      </dsp:txXfrm>
    </dsp:sp>
    <dsp:sp modelId="{663E26B5-7257-4C21-B5C0-CADF9C5C5FBB}">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2234806" y="1724162"/>
        <a:ext cx="208713" cy="209275"/>
      </dsp:txXfrm>
    </dsp:sp>
    <dsp:sp modelId="{801442C5-A1D1-428C-B7BE-2A42D1CF9028}">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r>
            <a:rPr lang="en-US" sz="500" kern="1200" dirty="0"/>
            <a:t>Filter the </a:t>
          </a:r>
          <a:r>
            <a:rPr lang="en-US" sz="500" kern="1200" dirty="0" err="1"/>
            <a:t>dataframe</a:t>
          </a:r>
          <a:r>
            <a:rPr lang="en-US" sz="500" kern="1200" dirty="0"/>
            <a:t> to only include </a:t>
          </a:r>
          <a:r>
            <a:rPr lang="en-US" sz="500" kern="1200" dirty="0">
              <a:latin typeface="Consolas"/>
            </a:rPr>
            <a:t>Falcon 9</a:t>
          </a:r>
          <a:r>
            <a:rPr lang="en-US" sz="500" kern="1200" dirty="0"/>
            <a:t> launches</a:t>
          </a:r>
          <a:endParaRPr lang="en-US" sz="500" kern="1200" dirty="0">
            <a:latin typeface="Calibri Light" panose="020F0302020204030204"/>
          </a:endParaRPr>
        </a:p>
      </dsp:txBody>
      <dsp:txXfrm>
        <a:off x="623005" y="1431588"/>
        <a:ext cx="1356993" cy="794423"/>
      </dsp:txXfrm>
    </dsp:sp>
    <dsp:sp modelId="{5D0D018F-FF4E-43AD-BB4F-C02C51073379}">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5400000">
        <a:off x="1196864" y="2374493"/>
        <a:ext cx="209275" cy="208713"/>
      </dsp:txXfrm>
    </dsp:sp>
    <dsp:sp modelId="{9CA3D24A-A2DB-4F3F-8476-AC2917B43D30}">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r>
            <a:rPr lang="en-US" sz="500" kern="1200" dirty="0">
              <a:latin typeface="Calibri Light" panose="020F0302020204030204"/>
            </a:rPr>
            <a:t>Remove the missing values with mean and export into </a:t>
          </a:r>
          <a:r>
            <a:rPr lang="en-US" sz="500" kern="1200" dirty="0"/>
            <a:t>dataset_part_1.csv</a:t>
          </a:r>
        </a:p>
      </dsp:txBody>
      <dsp:txXfrm>
        <a:off x="623005" y="2838014"/>
        <a:ext cx="1356993" cy="794423"/>
      </dsp:txXfrm>
    </dsp:sp>
    <dsp:sp modelId="{E8ACF67D-9DDC-4085-A071-3245DBFB9021}">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128480" y="3130587"/>
        <a:ext cx="208713" cy="209275"/>
      </dsp:txXfrm>
    </dsp:sp>
    <dsp:sp modelId="{1F39A299-55C4-48C4-87F2-BA1BB8D40FF0}">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2001" y="2838014"/>
        <a:ext cx="1356993" cy="794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82C71-1512-42C1-B84B-4E3A6E845C39}">
      <dsp:nvSpPr>
        <dsp:cNvPr id="0" name=""/>
        <dsp:cNvSpPr/>
      </dsp:nvSpPr>
      <dsp:spPr>
        <a:xfrm>
          <a:off x="892" y="1529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Requesting the data of Falcon 9 from Wikipedia URL</a:t>
          </a:r>
          <a:endParaRPr lang="en-US" sz="1200" kern="1200" dirty="0"/>
        </a:p>
      </dsp:txBody>
      <dsp:txXfrm>
        <a:off x="34356" y="186459"/>
        <a:ext cx="1837327" cy="1075625"/>
      </dsp:txXfrm>
    </dsp:sp>
    <dsp:sp modelId="{3A7102C4-10BA-4751-8DD1-B95EDB056194}">
      <dsp:nvSpPr>
        <dsp:cNvPr id="0" name=""/>
        <dsp:cNvSpPr/>
      </dsp:nvSpPr>
      <dsp:spPr>
        <a:xfrm>
          <a:off x="2072723" y="4881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072723" y="582595"/>
        <a:ext cx="282591" cy="283353"/>
      </dsp:txXfrm>
    </dsp:sp>
    <dsp:sp modelId="{044E7739-7B66-497B-8700-5A50F8D7EFBF}">
      <dsp:nvSpPr>
        <dsp:cNvPr id="0" name=""/>
        <dsp:cNvSpPr/>
      </dsp:nvSpPr>
      <dsp:spPr>
        <a:xfrm>
          <a:off x="2666851" y="1529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Extracting the column names from HTML header using BeautifulSoup</a:t>
          </a:r>
          <a:endParaRPr lang="en-US" sz="1200" kern="1200" dirty="0"/>
        </a:p>
      </dsp:txBody>
      <dsp:txXfrm>
        <a:off x="2700315" y="186459"/>
        <a:ext cx="1837327" cy="1075625"/>
      </dsp:txXfrm>
    </dsp:sp>
    <dsp:sp modelId="{DAE8B9F5-2E1A-4BDB-B0E7-BB549198FF05}">
      <dsp:nvSpPr>
        <dsp:cNvPr id="0" name=""/>
        <dsp:cNvSpPr/>
      </dsp:nvSpPr>
      <dsp:spPr>
        <a:xfrm rot="5400000">
          <a:off x="3417127" y="14288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477302" y="1463123"/>
        <a:ext cx="283353" cy="282591"/>
      </dsp:txXfrm>
    </dsp:sp>
    <dsp:sp modelId="{24366F49-3237-40A8-8D7E-A52135DB005D}">
      <dsp:nvSpPr>
        <dsp:cNvPr id="0" name=""/>
        <dsp:cNvSpPr/>
      </dsp:nvSpPr>
      <dsp:spPr>
        <a:xfrm>
          <a:off x="2666851" y="20572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Creating a </a:t>
          </a:r>
          <a:r>
            <a:rPr lang="en-US" sz="1200" kern="1200" dirty="0" err="1">
              <a:latin typeface="Calibri Light" panose="020F0302020204030204"/>
            </a:rPr>
            <a:t>dataframe</a:t>
          </a:r>
          <a:r>
            <a:rPr lang="en-US" sz="1200" kern="1200" dirty="0">
              <a:latin typeface="Calibri Light" panose="020F0302020204030204"/>
            </a:rPr>
            <a:t> and exported to </a:t>
          </a:r>
          <a:r>
            <a:rPr lang="en-US" sz="1200" kern="1200" dirty="0"/>
            <a:t>spacex_web_scraped.csv</a:t>
          </a:r>
        </a:p>
      </dsp:txBody>
      <dsp:txXfrm>
        <a:off x="2700315" y="2090715"/>
        <a:ext cx="1837327" cy="1075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6D144-C327-49B1-B241-E4622E3B9084}">
      <dsp:nvSpPr>
        <dsp:cNvPr id="0" name=""/>
        <dsp:cNvSpPr/>
      </dsp:nvSpPr>
      <dsp:spPr>
        <a:xfrm>
          <a:off x="2329" y="445536"/>
          <a:ext cx="1018593" cy="6111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Calculate the number of launches on each site</a:t>
          </a:r>
          <a:endParaRPr lang="en-US" sz="800" kern="1200" dirty="0"/>
        </a:p>
      </dsp:txBody>
      <dsp:txXfrm>
        <a:off x="20229" y="463436"/>
        <a:ext cx="982793" cy="575355"/>
      </dsp:txXfrm>
    </dsp:sp>
    <dsp:sp modelId="{44D79CF5-4B25-4914-B55C-29753127DEBB}">
      <dsp:nvSpPr>
        <dsp:cNvPr id="0" name=""/>
        <dsp:cNvSpPr/>
      </dsp:nvSpPr>
      <dsp:spPr>
        <a:xfrm>
          <a:off x="1110558" y="624808"/>
          <a:ext cx="215941" cy="252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110558" y="675330"/>
        <a:ext cx="151159" cy="151567"/>
      </dsp:txXfrm>
    </dsp:sp>
    <dsp:sp modelId="{17AD389C-5B57-4273-9AB0-B6E3A4FCCF6E}">
      <dsp:nvSpPr>
        <dsp:cNvPr id="0" name=""/>
        <dsp:cNvSpPr/>
      </dsp:nvSpPr>
      <dsp:spPr>
        <a:xfrm>
          <a:off x="1428359" y="445536"/>
          <a:ext cx="1018593" cy="6111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t>Calculate the number and occurrence of each orbit</a:t>
          </a:r>
          <a:endParaRPr lang="en-US" sz="800" kern="1200" dirty="0">
            <a:latin typeface="Calibri Light" panose="020F0302020204030204"/>
          </a:endParaRPr>
        </a:p>
      </dsp:txBody>
      <dsp:txXfrm>
        <a:off x="1446259" y="463436"/>
        <a:ext cx="982793" cy="575355"/>
      </dsp:txXfrm>
    </dsp:sp>
    <dsp:sp modelId="{CAC7F362-999F-4506-80E4-2B77E291BCA4}">
      <dsp:nvSpPr>
        <dsp:cNvPr id="0" name=""/>
        <dsp:cNvSpPr/>
      </dsp:nvSpPr>
      <dsp:spPr>
        <a:xfrm>
          <a:off x="2536589" y="624808"/>
          <a:ext cx="215941" cy="252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536589" y="675330"/>
        <a:ext cx="151159" cy="151567"/>
      </dsp:txXfrm>
    </dsp:sp>
    <dsp:sp modelId="{92D807CA-68C0-4B2D-A1DA-FDFEF71EB84A}">
      <dsp:nvSpPr>
        <dsp:cNvPr id="0" name=""/>
        <dsp:cNvSpPr/>
      </dsp:nvSpPr>
      <dsp:spPr>
        <a:xfrm>
          <a:off x="2854390" y="445536"/>
          <a:ext cx="1018593" cy="6111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t>Calculate the number and occurence of mission outcome per orbit type</a:t>
          </a:r>
        </a:p>
      </dsp:txBody>
      <dsp:txXfrm>
        <a:off x="2872290" y="463436"/>
        <a:ext cx="982793" cy="575355"/>
      </dsp:txXfrm>
    </dsp:sp>
    <dsp:sp modelId="{59E89160-C717-4F50-92A2-D3EE0A323256}">
      <dsp:nvSpPr>
        <dsp:cNvPr id="0" name=""/>
        <dsp:cNvSpPr/>
      </dsp:nvSpPr>
      <dsp:spPr>
        <a:xfrm>
          <a:off x="3962619" y="624808"/>
          <a:ext cx="215941" cy="252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962619" y="675330"/>
        <a:ext cx="151159" cy="151567"/>
      </dsp:txXfrm>
    </dsp:sp>
    <dsp:sp modelId="{F35E7587-15FF-4E92-8CD7-4F09A49BC274}">
      <dsp:nvSpPr>
        <dsp:cNvPr id="0" name=""/>
        <dsp:cNvSpPr/>
      </dsp:nvSpPr>
      <dsp:spPr>
        <a:xfrm>
          <a:off x="4280420" y="445536"/>
          <a:ext cx="1018593" cy="6111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t>Create a landing outcome label from Outcome column</a:t>
          </a:r>
        </a:p>
      </dsp:txBody>
      <dsp:txXfrm>
        <a:off x="4298320" y="463436"/>
        <a:ext cx="982793" cy="575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3233B-8C83-4AE6-88A3-17CDF6F2758C}">
      <dsp:nvSpPr>
        <dsp:cNvPr id="0" name=""/>
        <dsp:cNvSpPr/>
      </dsp:nvSpPr>
      <dsp:spPr>
        <a:xfrm>
          <a:off x="8355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All the required libraries are imported</a:t>
          </a:r>
          <a:endParaRPr lang="en-US" sz="600" kern="1200" dirty="0"/>
        </a:p>
      </dsp:txBody>
      <dsp:txXfrm>
        <a:off x="98852" y="15678"/>
        <a:ext cx="839786" cy="491635"/>
      </dsp:txXfrm>
    </dsp:sp>
    <dsp:sp modelId="{54A31538-3C9F-4723-AD2D-BEE462BCE2A1}">
      <dsp:nvSpPr>
        <dsp:cNvPr id="0" name=""/>
        <dsp:cNvSpPr/>
      </dsp:nvSpPr>
      <dsp:spPr>
        <a:xfrm>
          <a:off x="1030528" y="153568"/>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30528" y="196739"/>
        <a:ext cx="129164" cy="129511"/>
      </dsp:txXfrm>
    </dsp:sp>
    <dsp:sp modelId="{37402A3F-42AF-497C-A3AC-1A2A9D7AAE29}">
      <dsp:nvSpPr>
        <dsp:cNvPr id="0" name=""/>
        <dsp:cNvSpPr/>
      </dsp:nvSpPr>
      <dsp:spPr>
        <a:xfrm>
          <a:off x="130208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Data is imported and Standardized</a:t>
          </a:r>
          <a:endParaRPr lang="en-US" sz="600" kern="1200" dirty="0"/>
        </a:p>
      </dsp:txBody>
      <dsp:txXfrm>
        <a:off x="1317382" y="15678"/>
        <a:ext cx="839786" cy="491635"/>
      </dsp:txXfrm>
    </dsp:sp>
    <dsp:sp modelId="{57B91F90-EC31-4FE6-AECA-76C83BFB74A7}">
      <dsp:nvSpPr>
        <dsp:cNvPr id="0" name=""/>
        <dsp:cNvSpPr/>
      </dsp:nvSpPr>
      <dsp:spPr>
        <a:xfrm>
          <a:off x="2249058" y="153568"/>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058" y="196739"/>
        <a:ext cx="129164" cy="129511"/>
      </dsp:txXfrm>
    </dsp:sp>
    <dsp:sp modelId="{308AAF70-CC59-4FAE-9BCE-800000BBF53D}">
      <dsp:nvSpPr>
        <dsp:cNvPr id="0" name=""/>
        <dsp:cNvSpPr/>
      </dsp:nvSpPr>
      <dsp:spPr>
        <a:xfrm>
          <a:off x="252061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Data is split into test and train set</a:t>
          </a:r>
          <a:endParaRPr lang="en-US" sz="600" kern="1200" dirty="0"/>
        </a:p>
      </dsp:txBody>
      <dsp:txXfrm>
        <a:off x="2535912" y="15678"/>
        <a:ext cx="839786" cy="491635"/>
      </dsp:txXfrm>
    </dsp:sp>
    <dsp:sp modelId="{404B996C-5472-4500-8495-CCDF85C1D1A1}">
      <dsp:nvSpPr>
        <dsp:cNvPr id="0" name=""/>
        <dsp:cNvSpPr/>
      </dsp:nvSpPr>
      <dsp:spPr>
        <a:xfrm>
          <a:off x="3467588" y="153568"/>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7588" y="196739"/>
        <a:ext cx="129164" cy="129511"/>
      </dsp:txXfrm>
    </dsp:sp>
    <dsp:sp modelId="{D7D81E35-3861-4140-877B-27218C5996BD}">
      <dsp:nvSpPr>
        <dsp:cNvPr id="0" name=""/>
        <dsp:cNvSpPr/>
      </dsp:nvSpPr>
      <dsp:spPr>
        <a:xfrm>
          <a:off x="373914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Logistic Regression is used and the GridSearch </a:t>
          </a:r>
          <a:endParaRPr lang="en-US" sz="600" kern="1200" dirty="0"/>
        </a:p>
      </dsp:txBody>
      <dsp:txXfrm>
        <a:off x="3754442" y="15678"/>
        <a:ext cx="839786" cy="491635"/>
      </dsp:txXfrm>
    </dsp:sp>
    <dsp:sp modelId="{132B9905-2D41-42DF-9C92-1A5DD29E7B43}">
      <dsp:nvSpPr>
        <dsp:cNvPr id="0" name=""/>
        <dsp:cNvSpPr/>
      </dsp:nvSpPr>
      <dsp:spPr>
        <a:xfrm>
          <a:off x="4686118" y="153568"/>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86118" y="196739"/>
        <a:ext cx="129164" cy="129511"/>
      </dsp:txXfrm>
    </dsp:sp>
    <dsp:sp modelId="{01ADEB18-FFC9-4D83-AFC4-D15B8B76046A}">
      <dsp:nvSpPr>
        <dsp:cNvPr id="0" name=""/>
        <dsp:cNvSpPr/>
      </dsp:nvSpPr>
      <dsp:spPr>
        <a:xfrm>
          <a:off x="495767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Accuracy is calculated using Logistic Regression</a:t>
          </a:r>
          <a:endParaRPr lang="en-US" sz="600" kern="1200" dirty="0"/>
        </a:p>
      </dsp:txBody>
      <dsp:txXfrm>
        <a:off x="4972972" y="15678"/>
        <a:ext cx="839786" cy="491635"/>
      </dsp:txXfrm>
    </dsp:sp>
    <dsp:sp modelId="{8FDA61C0-943C-4316-A0DB-709FD68E678A}">
      <dsp:nvSpPr>
        <dsp:cNvPr id="0" name=""/>
        <dsp:cNvSpPr/>
      </dsp:nvSpPr>
      <dsp:spPr>
        <a:xfrm>
          <a:off x="5904648" y="153568"/>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4648" y="196739"/>
        <a:ext cx="129164" cy="129511"/>
      </dsp:txXfrm>
    </dsp:sp>
    <dsp:sp modelId="{6DE58FE6-490D-4B3D-AB52-4C47946870E5}">
      <dsp:nvSpPr>
        <dsp:cNvPr id="0" name=""/>
        <dsp:cNvSpPr/>
      </dsp:nvSpPr>
      <dsp:spPr>
        <a:xfrm>
          <a:off x="6176206" y="382"/>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Similarly accuracy of model is found using different </a:t>
          </a:r>
          <a:r>
            <a:rPr lang="en-US" sz="600" kern="1200" dirty="0" err="1">
              <a:latin typeface="Calibri Light" panose="020F0302020204030204"/>
            </a:rPr>
            <a:t>alogrithms</a:t>
          </a:r>
          <a:r>
            <a:rPr lang="en-US" sz="600" kern="1200" dirty="0">
              <a:latin typeface="Calibri Light" panose="020F0302020204030204"/>
            </a:rPr>
            <a:t> such as K-NN, Decision Tree</a:t>
          </a:r>
        </a:p>
      </dsp:txBody>
      <dsp:txXfrm>
        <a:off x="6191502" y="15678"/>
        <a:ext cx="839786" cy="491635"/>
      </dsp:txXfrm>
    </dsp:sp>
    <dsp:sp modelId="{1BDDD2AF-F178-4204-83A8-EA262A6A0CEF}">
      <dsp:nvSpPr>
        <dsp:cNvPr id="0" name=""/>
        <dsp:cNvSpPr/>
      </dsp:nvSpPr>
      <dsp:spPr>
        <a:xfrm rot="5400000">
          <a:off x="6519136" y="583535"/>
          <a:ext cx="184520" cy="215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5400000">
        <a:off x="6546641" y="599201"/>
        <a:ext cx="129511" cy="129164"/>
      </dsp:txXfrm>
    </dsp:sp>
    <dsp:sp modelId="{F7D5AAE7-ACB1-4E0B-88A8-C58594974B6B}">
      <dsp:nvSpPr>
        <dsp:cNvPr id="0" name=""/>
        <dsp:cNvSpPr/>
      </dsp:nvSpPr>
      <dsp:spPr>
        <a:xfrm>
          <a:off x="6176206" y="870760"/>
          <a:ext cx="870378" cy="5222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Best accuracy is predicted</a:t>
          </a:r>
        </a:p>
      </dsp:txBody>
      <dsp:txXfrm>
        <a:off x="6191502" y="886056"/>
        <a:ext cx="839786" cy="491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uravDeb-98/IBM-Capstone-Project/blob/main/IBM-DS0321EN-SkillsNetwork_labs_module_1_L3_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4625"/>
            <a:ext cx="8975652" cy="4351338"/>
          </a:xfrm>
          <a:prstGeom prst="rect">
            <a:avLst/>
          </a:prstGeom>
        </p:spPr>
        <p:txBody>
          <a:bodyPr lIns="91440" tIns="45720" rIns="91440" bIns="45720" anchor="t"/>
          <a:lstStyle/>
          <a:p>
            <a:r>
              <a:rPr lang="en-US" sz="1100" dirty="0">
                <a:solidFill>
                  <a:schemeClr val="accent3">
                    <a:lumMod val="25000"/>
                  </a:schemeClr>
                </a:solidFill>
                <a:latin typeface="Abadi"/>
              </a:rPr>
              <a:t>After extracting the data from the dataset, the total percentage of missing values are counted. Then the total number of launches on each site is calculated using </a:t>
            </a:r>
            <a:r>
              <a:rPr lang="en-US" sz="1100" err="1">
                <a:solidFill>
                  <a:schemeClr val="accent3">
                    <a:lumMod val="25000"/>
                  </a:schemeClr>
                </a:solidFill>
                <a:latin typeface="Abadi"/>
              </a:rPr>
              <a:t>value_counts</a:t>
            </a:r>
            <a:r>
              <a:rPr lang="en-US" sz="1100" dirty="0">
                <a:solidFill>
                  <a:schemeClr val="accent3">
                    <a:lumMod val="25000"/>
                  </a:schemeClr>
                </a:solidFill>
                <a:latin typeface="Abadi"/>
              </a:rPr>
              <a:t>(), then </a:t>
            </a:r>
            <a:r>
              <a:rPr lang="en-US" sz="1100" err="1">
                <a:solidFill>
                  <a:schemeClr val="accent3">
                    <a:lumMod val="25000"/>
                  </a:schemeClr>
                </a:solidFill>
                <a:latin typeface="Abadi"/>
              </a:rPr>
              <a:t>occurenece</a:t>
            </a:r>
            <a:r>
              <a:rPr lang="en-US" sz="1100" dirty="0">
                <a:solidFill>
                  <a:schemeClr val="accent3">
                    <a:lumMod val="25000"/>
                  </a:schemeClr>
                </a:solidFill>
                <a:latin typeface="Abadi"/>
              </a:rPr>
              <a:t> of each orbit is calculated and then using the  method .</a:t>
            </a:r>
            <a:r>
              <a:rPr lang="en-US" sz="1100" err="1">
                <a:solidFill>
                  <a:schemeClr val="accent3">
                    <a:lumMod val="25000"/>
                  </a:schemeClr>
                </a:solidFill>
                <a:latin typeface="Abadi"/>
              </a:rPr>
              <a:t>value_counts</a:t>
            </a:r>
            <a:r>
              <a:rPr lang="en-US" sz="1100" dirty="0">
                <a:solidFill>
                  <a:schemeClr val="accent3">
                    <a:lumMod val="25000"/>
                  </a:schemeClr>
                </a:solidFill>
                <a:latin typeface="Abadi"/>
              </a:rPr>
              <a:t>() on the column Outcome to determine the number of </a:t>
            </a:r>
            <a:r>
              <a:rPr lang="en-US" sz="1100" err="1">
                <a:solidFill>
                  <a:schemeClr val="accent3">
                    <a:lumMod val="25000"/>
                  </a:schemeClr>
                </a:solidFill>
                <a:latin typeface="Abadi"/>
              </a:rPr>
              <a:t>landing_outcomes.Then</a:t>
            </a:r>
            <a:r>
              <a:rPr lang="en-US" sz="1100" dirty="0">
                <a:solidFill>
                  <a:schemeClr val="accent3">
                    <a:lumMod val="25000"/>
                  </a:schemeClr>
                </a:solidFill>
                <a:latin typeface="Abadi"/>
              </a:rPr>
              <a:t> assign it to a variable </a:t>
            </a:r>
            <a:r>
              <a:rPr lang="en-US" sz="1100" err="1">
                <a:solidFill>
                  <a:schemeClr val="accent3">
                    <a:lumMod val="25000"/>
                  </a:schemeClr>
                </a:solidFill>
                <a:latin typeface="Abadi"/>
              </a:rPr>
              <a:t>landing_outcomes</a:t>
            </a:r>
            <a:r>
              <a:rPr lang="en-US" sz="1100" dirty="0">
                <a:solidFill>
                  <a:schemeClr val="accent3">
                    <a:lumMod val="25000"/>
                  </a:schemeClr>
                </a:solidFill>
                <a:latin typeface="Abadi"/>
              </a:rPr>
              <a:t>. The another column is created where 0 means bad outcome and 1 means landed successfully</a:t>
            </a:r>
          </a:p>
          <a:p>
            <a:endParaRPr lang="en-US" sz="1100" dirty="0">
              <a:solidFill>
                <a:schemeClr val="accent3">
                  <a:lumMod val="25000"/>
                </a:schemeClr>
              </a:solidFill>
              <a:latin typeface="Abadi" panose="020B0604020104020204" pitchFamily="34" charset="0"/>
            </a:endParaRPr>
          </a:p>
          <a:p>
            <a:endParaRPr lang="en-US" sz="1100" dirty="0">
              <a:solidFill>
                <a:schemeClr val="accent3">
                  <a:lumMod val="25000"/>
                </a:schemeClr>
              </a:solidFill>
              <a:latin typeface="Abadi" panose="020B0604020104020204" pitchFamily="34" charset="0"/>
            </a:endParaRPr>
          </a:p>
          <a:p>
            <a:endParaRPr lang="en-US" sz="1100" dirty="0">
              <a:solidFill>
                <a:schemeClr val="accent3">
                  <a:lumMod val="25000"/>
                </a:schemeClr>
              </a:solidFill>
              <a:latin typeface="Abadi"/>
            </a:endParaRPr>
          </a:p>
          <a:p>
            <a:endParaRPr lang="en-US" sz="1100" dirty="0">
              <a:solidFill>
                <a:schemeClr val="accent3">
                  <a:lumMod val="25000"/>
                </a:schemeClr>
              </a:solidFill>
              <a:latin typeface="Abadi"/>
            </a:endParaRPr>
          </a:p>
          <a:p>
            <a:r>
              <a:rPr lang="en-US" sz="1100" dirty="0">
                <a:solidFill>
                  <a:srgbClr val="000000"/>
                </a:solidFill>
                <a:latin typeface="Abadi"/>
                <a:cs typeface="Calibri" panose="020F0502020204030204"/>
                <a:hlinkClick r:id="rId3"/>
              </a:rPr>
              <a:t>https://github.com/SauravDeb-98/IBM-Capstone-Project/blob/main/IBM-DS0321EN-SkillsNetwork_labs_module_1_L3_labs-jupyter-spacex-data_wrangling_jupyterlite.jupyterlite.ipynb</a:t>
            </a:r>
            <a:endParaRPr lang="en-US" sz="1100">
              <a:latin typeface="Abadi"/>
              <a:cs typeface="Calibri"/>
            </a:endParaRPr>
          </a:p>
          <a:p>
            <a:endParaRPr lang="en-US" sz="1100" dirty="0">
              <a:solidFill>
                <a:schemeClr val="accent3">
                  <a:lumMod val="25000"/>
                </a:schemeClr>
              </a:solidFill>
              <a:latin typeface="Abadi" panose="020B0604020104020204" pitchFamily="34" charset="0"/>
              <a:ea typeface="Calibri" panose="020F0502020204030204"/>
              <a:cs typeface="Calibri" panose="020F0502020204030204"/>
            </a:endParaRPr>
          </a:p>
          <a:p>
            <a:endParaRPr lang="en-US" sz="1100" dirty="0">
              <a:solidFill>
                <a:schemeClr val="accent3">
                  <a:lumMod val="25000"/>
                </a:schemeClr>
              </a:solidFill>
              <a:latin typeface="Abadi"/>
              <a:ea typeface="Calibri" panose="020F0502020204030204"/>
              <a:cs typeface="Calibri" panose="020F0502020204030204"/>
            </a:endParaRPr>
          </a:p>
          <a:p>
            <a:endParaRPr lang="en-US" sz="1100" dirty="0">
              <a:solidFill>
                <a:schemeClr val="accent3">
                  <a:lumMod val="25000"/>
                </a:schemeClr>
              </a:solidFill>
              <a:latin typeface="Abadi" panose="020B0604020104020204" pitchFamily="34" charset="0"/>
              <a:ea typeface="Calibri" panose="020F0502020204030204"/>
              <a:cs typeface="Calibri" panose="020F0502020204030204"/>
            </a:endParaRPr>
          </a:p>
          <a:p>
            <a:endParaRPr lang="en-US" sz="1100" dirty="0">
              <a:solidFill>
                <a:schemeClr val="accent3">
                  <a:lumMod val="25000"/>
                </a:schemeClr>
              </a:solidFill>
              <a:latin typeface="Abadi" panose="020B0604020104020204" pitchFamily="34" charset="0"/>
              <a:ea typeface="Calibri" panose="020F0502020204030204"/>
              <a:cs typeface="Calibri" panose="020F0502020204030204"/>
            </a:endParaRPr>
          </a:p>
          <a:p>
            <a:endParaRPr lang="en-US" sz="1100" dirty="0">
              <a:solidFill>
                <a:schemeClr val="accent3">
                  <a:lumMod val="25000"/>
                </a:schemeClr>
              </a:solidFill>
              <a:latin typeface="Abadi" panose="020B0604020104020204" pitchFamily="34" charset="0"/>
              <a:ea typeface="Calibri" panose="020F0502020204030204"/>
              <a:cs typeface="Calibri" panose="020F0502020204030204"/>
            </a:endParaRPr>
          </a:p>
          <a:p>
            <a:endParaRPr lang="en-US" sz="1100" dirty="0">
              <a:solidFill>
                <a:srgbClr val="292929"/>
              </a:solidFill>
              <a:latin typeface="Abadi" panose="020B0604020104020204" pitchFamily="34" charset="0"/>
              <a:ea typeface="Calibri" panose="020F0502020204030204"/>
              <a:cs typeface="Calibri" panose="020F0502020204030204"/>
            </a:endParaRPr>
          </a:p>
          <a:p>
            <a:endParaRPr lang="en-US" sz="1100" dirty="0">
              <a:latin typeface="Abadi"/>
              <a:ea typeface="Calibri" panose="020F0502020204030204"/>
              <a:cs typeface="Calibri" panose="020F0502020204030204"/>
            </a:endParaRPr>
          </a:p>
          <a:p>
            <a:endParaRPr lang="en-US" sz="1100" dirty="0">
              <a:latin typeface="Abadi"/>
              <a:ea typeface="Calibri" panose="020F0502020204030204"/>
              <a:cs typeface="Calibri" panose="020F0502020204030204"/>
            </a:endParaRPr>
          </a:p>
          <a:p>
            <a:endParaRPr lang="en-US" sz="1100" dirty="0">
              <a:latin typeface="Abadi"/>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BF05B94-1CD3-ED18-516F-3FB701705AA1}"/>
              </a:ext>
            </a:extLst>
          </p:cNvPr>
          <p:cNvGraphicFramePr/>
          <p:nvPr>
            <p:extLst>
              <p:ext uri="{D42A27DB-BD31-4B8C-83A1-F6EECF244321}">
                <p14:modId xmlns:p14="http://schemas.microsoft.com/office/powerpoint/2010/main" val="4116818052"/>
              </p:ext>
            </p:extLst>
          </p:nvPr>
        </p:nvGraphicFramePr>
        <p:xfrm>
          <a:off x="1001485" y="3733800"/>
          <a:ext cx="5301343" cy="1502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100" dirty="0">
                <a:latin typeface="Abadi"/>
                <a:ea typeface="+mn-lt"/>
                <a:cs typeface="+mn-lt"/>
              </a:rPr>
              <a:t>Visualize the relationship between Flight Number and Launch Site.</a:t>
            </a:r>
            <a:endParaRPr lang="en-US" sz="1100">
              <a:latin typeface="Abadi"/>
              <a:cs typeface="Calibri" panose="020F0502020204030204"/>
            </a:endParaRPr>
          </a:p>
          <a:p>
            <a:r>
              <a:rPr lang="en-US" sz="1100" dirty="0">
                <a:latin typeface="Abadi"/>
                <a:ea typeface="+mn-lt"/>
                <a:cs typeface="+mn-lt"/>
              </a:rPr>
              <a:t>Visualize the relationship between Payload and Launch Site</a:t>
            </a:r>
          </a:p>
          <a:p>
            <a:pPr lvl="1"/>
            <a:r>
              <a:rPr lang="en-US" sz="1100" dirty="0">
                <a:latin typeface="Abadi"/>
                <a:ea typeface="+mn-lt"/>
                <a:cs typeface="+mn-lt"/>
              </a:rPr>
              <a:t>VAFB-SLC </a:t>
            </a:r>
            <a:r>
              <a:rPr lang="en-US" sz="1100" err="1">
                <a:latin typeface="Abadi"/>
                <a:ea typeface="+mn-lt"/>
                <a:cs typeface="+mn-lt"/>
              </a:rPr>
              <a:t>launchsite</a:t>
            </a:r>
            <a:r>
              <a:rPr lang="en-US" sz="1100" dirty="0">
                <a:latin typeface="Abadi"/>
                <a:ea typeface="+mn-lt"/>
                <a:cs typeface="+mn-lt"/>
              </a:rPr>
              <a:t> there are no rockets launched for </a:t>
            </a:r>
            <a:r>
              <a:rPr lang="en-US" sz="1100" err="1">
                <a:latin typeface="Abadi"/>
                <a:ea typeface="+mn-lt"/>
                <a:cs typeface="+mn-lt"/>
              </a:rPr>
              <a:t>heavypayload</a:t>
            </a:r>
            <a:r>
              <a:rPr lang="en-US" sz="1100" dirty="0">
                <a:latin typeface="Abadi"/>
                <a:ea typeface="+mn-lt"/>
                <a:cs typeface="+mn-lt"/>
              </a:rPr>
              <a:t> mass(greater than 10000).</a:t>
            </a:r>
          </a:p>
          <a:p>
            <a:r>
              <a:rPr lang="en-US" sz="1100" dirty="0">
                <a:latin typeface="Abadi"/>
                <a:ea typeface="+mn-lt"/>
                <a:cs typeface="+mn-lt"/>
              </a:rPr>
              <a:t>Visualize the relationship between </a:t>
            </a:r>
            <a:r>
              <a:rPr lang="en-US" sz="1100" err="1">
                <a:latin typeface="Abadi"/>
                <a:ea typeface="+mn-lt"/>
                <a:cs typeface="+mn-lt"/>
              </a:rPr>
              <a:t>FlightNumber</a:t>
            </a:r>
            <a:r>
              <a:rPr lang="en-US" sz="1100" dirty="0">
                <a:latin typeface="Abadi"/>
                <a:ea typeface="+mn-lt"/>
                <a:cs typeface="+mn-lt"/>
              </a:rPr>
              <a:t> and Orbit type</a:t>
            </a:r>
          </a:p>
          <a:p>
            <a:r>
              <a:rPr lang="en-US" sz="1100" dirty="0">
                <a:latin typeface="Abadi"/>
                <a:ea typeface="+mn-lt"/>
                <a:cs typeface="+mn-lt"/>
              </a:rPr>
              <a:t>Visualize the relationship between Payload and Orbit type</a:t>
            </a:r>
          </a:p>
          <a:p>
            <a:r>
              <a:rPr lang="en-US" sz="1100" dirty="0">
                <a:latin typeface="Abadi"/>
                <a:ea typeface="+mn-lt"/>
                <a:cs typeface="+mn-lt"/>
              </a:rPr>
              <a:t> The </a:t>
            </a:r>
            <a:r>
              <a:rPr lang="en-US" sz="1100" err="1">
                <a:latin typeface="Abadi"/>
                <a:ea typeface="+mn-lt"/>
                <a:cs typeface="+mn-lt"/>
              </a:rPr>
              <a:t>sucess</a:t>
            </a:r>
            <a:r>
              <a:rPr lang="en-US" sz="1100" dirty="0">
                <a:latin typeface="Abadi"/>
                <a:ea typeface="+mn-lt"/>
                <a:cs typeface="+mn-lt"/>
              </a:rPr>
              <a:t> rate since 2013 kept increasing till 2020</a:t>
            </a:r>
          </a:p>
          <a:p>
            <a:pPr>
              <a:lnSpc>
                <a:spcPct val="100000"/>
              </a:lnSpc>
              <a:spcBef>
                <a:spcPts val="1400"/>
              </a:spcBef>
            </a:pPr>
            <a:r>
              <a:rPr lang="en-US" sz="1100" dirty="0">
                <a:latin typeface="Abadi"/>
                <a:ea typeface="+mn-lt"/>
                <a:cs typeface="+mn-lt"/>
              </a:rPr>
              <a:t>https://github.com/SauravDeb-98/IBM-Capstone-Project/blob/main/IBM-DS0321EN-SkillsNetwork_labs_module_2_jupyter-labs-eda-dataviz.ipynb.jupyterlite.ipynb</a:t>
            </a:r>
          </a:p>
          <a:p>
            <a:endParaRPr lang="en-US" sz="1100" dirty="0">
              <a:latin typeface="Abad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100" u="sng" dirty="0">
                <a:solidFill>
                  <a:schemeClr val="accent3">
                    <a:lumMod val="25000"/>
                  </a:schemeClr>
                </a:solidFill>
                <a:latin typeface="Abadi"/>
              </a:rPr>
              <a:t>SQL Queries performed are:</a:t>
            </a:r>
            <a:endParaRPr lang="en-US" sz="1100" u="sng" dirty="0">
              <a:solidFill>
                <a:schemeClr val="accent3">
                  <a:lumMod val="25000"/>
                </a:schemeClr>
              </a:solidFill>
              <a:latin typeface="Abadi" panose="020B0604020104020204" pitchFamily="34" charset="0"/>
            </a:endParaRPr>
          </a:p>
          <a:p>
            <a:pPr lvl="1"/>
            <a:r>
              <a:rPr lang="en-US" sz="1000" dirty="0">
                <a:latin typeface="Abadi"/>
                <a:ea typeface="+mn-lt"/>
                <a:cs typeface="+mn-lt"/>
              </a:rPr>
              <a:t>Displaying the names of the unique launch sites in the space mission</a:t>
            </a:r>
          </a:p>
          <a:p>
            <a:pPr lvl="1"/>
            <a:r>
              <a:rPr lang="en-US" sz="1000" dirty="0">
                <a:latin typeface="Abadi"/>
                <a:ea typeface="+mn-lt"/>
                <a:cs typeface="+mn-lt"/>
              </a:rPr>
              <a:t>Displaying 5 records where launch sites begin with the string ‘CCA'</a:t>
            </a:r>
            <a:endParaRPr lang="en-US" sz="1000">
              <a:latin typeface="Abadi"/>
            </a:endParaRPr>
          </a:p>
          <a:p>
            <a:pPr lvl="1"/>
            <a:r>
              <a:rPr lang="en-US" sz="1000" dirty="0">
                <a:latin typeface="Abadi"/>
                <a:ea typeface="+mn-lt"/>
                <a:cs typeface="+mn-lt"/>
              </a:rPr>
              <a:t>Displaying the total payload mass carried by boosters launched by NASA (CRS)</a:t>
            </a:r>
          </a:p>
          <a:p>
            <a:pPr lvl="1"/>
            <a:r>
              <a:rPr lang="en-US" sz="1000" dirty="0">
                <a:latin typeface="Abadi"/>
                <a:ea typeface="+mn-lt"/>
                <a:cs typeface="+mn-lt"/>
              </a:rPr>
              <a:t>Displaying average payload mass carried by booster version F9 v1.1</a:t>
            </a:r>
          </a:p>
          <a:p>
            <a:pPr lvl="1"/>
            <a:r>
              <a:rPr lang="en-US" sz="1000" dirty="0">
                <a:latin typeface="Abadi"/>
                <a:ea typeface="+mn-lt"/>
                <a:cs typeface="+mn-lt"/>
              </a:rPr>
              <a:t> Listing the date when the first successful landing outcome in ground pad was achieved</a:t>
            </a:r>
            <a:endParaRPr lang="en-US" sz="1000">
              <a:latin typeface="Abadi"/>
            </a:endParaRPr>
          </a:p>
          <a:p>
            <a:pPr lvl="1"/>
            <a:r>
              <a:rPr lang="en-US" sz="1000" dirty="0">
                <a:latin typeface="Abadi"/>
                <a:ea typeface="+mn-lt"/>
                <a:cs typeface="+mn-lt"/>
              </a:rPr>
              <a:t>Listing the names of the boosters which have success in drone ship and have payload mass greater than 4000 but less than 6000</a:t>
            </a:r>
            <a:endParaRPr lang="en-US" sz="1000">
              <a:latin typeface="Abadi"/>
            </a:endParaRPr>
          </a:p>
          <a:p>
            <a:pPr lvl="1"/>
            <a:r>
              <a:rPr lang="en-US" sz="1000" dirty="0">
                <a:latin typeface="Abadi"/>
                <a:ea typeface="+mn-lt"/>
                <a:cs typeface="+mn-lt"/>
              </a:rPr>
              <a:t>Listing the total number of successful and failure mission outcomes</a:t>
            </a:r>
            <a:endParaRPr lang="en-US" sz="1000">
              <a:latin typeface="Abadi"/>
            </a:endParaRPr>
          </a:p>
          <a:p>
            <a:pPr lvl="1"/>
            <a:r>
              <a:rPr lang="en-US" sz="1000" dirty="0">
                <a:latin typeface="Abadi"/>
                <a:ea typeface="+mn-lt"/>
                <a:cs typeface="+mn-lt"/>
              </a:rPr>
              <a:t>Listing the names of the booster versions which have carried the maximum payload mass</a:t>
            </a:r>
            <a:endParaRPr lang="en-US" sz="1000">
              <a:latin typeface="Abadi"/>
            </a:endParaRPr>
          </a:p>
          <a:p>
            <a:pPr lvl="1"/>
            <a:r>
              <a:rPr lang="en-US" sz="1000" dirty="0">
                <a:latin typeface="Abadi"/>
                <a:ea typeface="+mn-lt"/>
                <a:cs typeface="+mn-lt"/>
              </a:rPr>
              <a:t>Listing the failed landing outcomes in drone ship, their booster versions and launch site names for the months in year 2015</a:t>
            </a:r>
            <a:endParaRPr lang="en-US" sz="1000">
              <a:latin typeface="Abadi"/>
            </a:endParaRPr>
          </a:p>
          <a:p>
            <a:pPr lvl="1"/>
            <a:r>
              <a:rPr lang="en-US" sz="1000" dirty="0">
                <a:latin typeface="Abadi"/>
                <a:ea typeface="+mn-lt"/>
                <a:cs typeface="+mn-lt"/>
              </a:rPr>
              <a:t>Ranking the count of landing outcomes (such as Failure (drone ship) or Success (ground pad)) between the date 2010-06-04 and 2017-03-20 in descending order</a:t>
            </a:r>
          </a:p>
          <a:p>
            <a:pPr>
              <a:lnSpc>
                <a:spcPct val="100000"/>
              </a:lnSpc>
              <a:spcBef>
                <a:spcPts val="1400"/>
              </a:spcBef>
            </a:pPr>
            <a:r>
              <a:rPr lang="en-US" sz="1100" dirty="0">
                <a:ea typeface="+mn-lt"/>
                <a:cs typeface="+mn-lt"/>
              </a:rPr>
              <a:t>https://github.com/SauravDeb-98/IBM-Capstone-Project/blob/main/jupyter-labs-eda-sql-coursera_sqllite.ipynb</a:t>
            </a:r>
            <a:endParaRPr lang="en-US" dirty="0"/>
          </a:p>
          <a:p>
            <a:endParaRPr lang="en-US" sz="1100" dirty="0">
              <a:latin typeface="Abadi"/>
            </a:endParaRPr>
          </a:p>
          <a:p>
            <a:endParaRPr lang="en-US" sz="1100" dirty="0">
              <a:latin typeface="Abadi"/>
            </a:endParaRPr>
          </a:p>
          <a:p>
            <a:endParaRPr lang="en-US" sz="1100" dirty="0">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endParaRPr lang="en-US" sz="1100" dirty="0">
              <a:latin typeface="Abadi"/>
              <a:cs typeface="Calibri"/>
            </a:endParaRPr>
          </a:p>
          <a:p>
            <a:r>
              <a:rPr lang="en-US" sz="1100" dirty="0">
                <a:latin typeface="Abadi"/>
                <a:ea typeface="+mn-lt"/>
                <a:cs typeface="+mn-lt"/>
              </a:rPr>
              <a:t>Marker with Circle, Popup Label  of NASA Johnson Space Center using the latitude and longitude coordinates as a start location.</a:t>
            </a:r>
          </a:p>
          <a:p>
            <a:r>
              <a:rPr lang="en-US" sz="1100" dirty="0">
                <a:latin typeface="Abadi"/>
                <a:ea typeface="+mn-lt"/>
                <a:cs typeface="+mn-lt"/>
              </a:rPr>
              <a:t>Added Markers with Circle, Popup Label and Text Label of all Launch Sites using their latitude and longitude coordinates to show their geographical locations and proximity to Equator and coasts.</a:t>
            </a:r>
          </a:p>
          <a:p>
            <a:r>
              <a:rPr lang="en-US" sz="1100" dirty="0">
                <a:latin typeface="Abadi"/>
                <a:ea typeface="+mn-lt"/>
                <a:cs typeface="+mn-lt"/>
              </a:rPr>
              <a:t>Added Markers of success (Green) and failed (Red) launches using Marker Cluster to identify which launch sites have relatively high success rates.</a:t>
            </a:r>
            <a:endParaRPr lang="en-US" sz="1100" dirty="0">
              <a:latin typeface="Abadi"/>
            </a:endParaRPr>
          </a:p>
          <a:p>
            <a:r>
              <a:rPr lang="en-US" sz="1100" dirty="0">
                <a:latin typeface="Abadi"/>
                <a:ea typeface="+mn-lt"/>
                <a:cs typeface="+mn-lt"/>
              </a:rPr>
              <a:t>Added Lines to show distances between the Launch Site and  Railway, Highway, Coastline and Closest City.</a:t>
            </a:r>
            <a:endParaRPr lang="en-US" sz="1100" dirty="0">
              <a:latin typeface="Abadi"/>
            </a:endParaRPr>
          </a:p>
          <a:p>
            <a:pPr>
              <a:lnSpc>
                <a:spcPct val="100000"/>
              </a:lnSpc>
              <a:spcBef>
                <a:spcPts val="1400"/>
              </a:spcBef>
            </a:pPr>
            <a:r>
              <a:rPr lang="en-US" sz="1100" dirty="0">
                <a:latin typeface="Abadi"/>
                <a:ea typeface="+mn-lt"/>
                <a:cs typeface="+mn-lt"/>
              </a:rPr>
              <a:t>https://github.com/SauravDeb-98/IBM-Capstone-Project/blob/main/IBM-DS0321EN-SkillsNetwork_labs_module_3_lab_jupyter_launch_site_location.jupyterlite.ipynb</a:t>
            </a:r>
          </a:p>
          <a:p>
            <a:endParaRPr lang="en-US" sz="1100" dirty="0">
              <a:latin typeface="Abadi"/>
            </a:endParaRPr>
          </a:p>
          <a:p>
            <a:endParaRPr lang="en-US" sz="1100" dirty="0">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dirty="0"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Scatter Plot is added to show the interaction with payload mass and class, and success is counted with different payload </a:t>
            </a:r>
            <a:r>
              <a:rPr lang="en-US" sz="1100" err="1">
                <a:solidFill>
                  <a:schemeClr val="accent3">
                    <a:lumMod val="25000"/>
                  </a:schemeClr>
                </a:solidFill>
                <a:latin typeface="Abadi"/>
              </a:rPr>
              <a:t>massess</a:t>
            </a:r>
            <a:r>
              <a:rPr lang="en-US" sz="1100" dirty="0">
                <a:solidFill>
                  <a:schemeClr val="accent3">
                    <a:lumMod val="25000"/>
                  </a:schemeClr>
                </a:solidFill>
                <a:latin typeface="Abadi"/>
              </a:rPr>
              <a:t>. </a:t>
            </a: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latin typeface="Abadi"/>
                <a:ea typeface="+mn-lt"/>
                <a:cs typeface="+mn-lt"/>
              </a:rPr>
              <a:t>https://github.com/SauravDeb-98/IBM-Capstone-Project/blob/main/spacex_dash_app.py</a:t>
            </a:r>
          </a:p>
          <a:p>
            <a:endParaRPr lang="en-US" sz="1100" dirty="0">
              <a:latin typeface="Abad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dataset is divided into test and train set, and then </a:t>
            </a:r>
            <a:r>
              <a:rPr lang="en-US" sz="2200" dirty="0" err="1">
                <a:solidFill>
                  <a:schemeClr val="accent3">
                    <a:lumMod val="25000"/>
                  </a:schemeClr>
                </a:solidFill>
                <a:latin typeface="Abadi"/>
              </a:rPr>
              <a:t>GridSearch</a:t>
            </a:r>
            <a:r>
              <a:rPr lang="en-US" sz="2200" dirty="0">
                <a:solidFill>
                  <a:schemeClr val="accent3">
                    <a:lumMod val="25000"/>
                  </a:schemeClr>
                </a:solidFill>
                <a:latin typeface="Abadi"/>
              </a:rPr>
              <a:t> is used to find the accuracy, the different algorithms used are Support vector machine, Decision Tree, K-Nearest neighbor, and then all of these are compared to find which algorithm yield the best score.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Add the GitHub URL of your completed predictive analysis lab, as an external reference and peer-review purpose</a:t>
            </a:r>
            <a:endParaRPr lang="en-US">
              <a:solidFill>
                <a:schemeClr val="accent3">
                  <a:lumMod val="25000"/>
                </a:schemeClr>
              </a:solidFill>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B03D61D-500B-69DD-B3E0-6B611235C527}"/>
              </a:ext>
            </a:extLst>
          </p:cNvPr>
          <p:cNvGraphicFramePr/>
          <p:nvPr>
            <p:extLst>
              <p:ext uri="{D42A27DB-BD31-4B8C-83A1-F6EECF244321}">
                <p14:modId xmlns:p14="http://schemas.microsoft.com/office/powerpoint/2010/main" val="4126631643"/>
              </p:ext>
            </p:extLst>
          </p:nvPr>
        </p:nvGraphicFramePr>
        <p:xfrm>
          <a:off x="1948543" y="3429001"/>
          <a:ext cx="7130142" cy="13933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692266" cy="3811588"/>
          </a:xfrm>
          <a:prstGeom prst="rect">
            <a:avLst/>
          </a:prstGeom>
        </p:spPr>
        <p:txBody>
          <a:bodyPr lIns="91440" tIns="45720" rIns="91440" bIns="45720" anchor="t">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Flights at the beginning failed however, with time the number of successful flights increased</a:t>
            </a:r>
          </a:p>
          <a:p>
            <a:pPr>
              <a:lnSpc>
                <a:spcPct val="100000"/>
              </a:lnSpc>
              <a:spcBef>
                <a:spcPts val="1400"/>
              </a:spcBef>
            </a:pPr>
            <a:r>
              <a:rPr lang="en-US" sz="1100" dirty="0">
                <a:latin typeface="Abadi"/>
                <a:ea typeface="+mn-lt"/>
                <a:cs typeface="+mn-lt"/>
              </a:rPr>
              <a:t>CCAFS SLC 40 has highest number of successful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D3978A1E-AE8F-8001-BBDB-5486462D37C6}"/>
              </a:ext>
            </a:extLst>
          </p:cNvPr>
          <p:cNvPicPr>
            <a:picLocks noChangeAspect="1"/>
          </p:cNvPicPr>
          <p:nvPr/>
        </p:nvPicPr>
        <p:blipFill>
          <a:blip r:embed="rId3"/>
          <a:stretch>
            <a:fillRect/>
          </a:stretch>
        </p:blipFill>
        <p:spPr>
          <a:xfrm>
            <a:off x="1164771" y="1815707"/>
            <a:ext cx="8850085" cy="231218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809776" cy="3811588"/>
          </a:xfrm>
          <a:prstGeom prst="rect">
            <a:avLst/>
          </a:prstGeom>
        </p:spPr>
        <p:txBody>
          <a:bodyPr lIns="91440" tIns="45720" rIns="91440" bIns="45720" anchor="t">
            <a:normAutofit/>
          </a:bodyPr>
          <a:lstStyle/>
          <a:p>
            <a:pPr>
              <a:lnSpc>
                <a:spcPct val="100000"/>
              </a:lnSpc>
              <a:spcBef>
                <a:spcPts val="1400"/>
              </a:spcBef>
            </a:pPr>
            <a:endParaRPr lang="en-CA"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The class is labelled as 0 which means failure; and 1 means Success</a:t>
            </a:r>
            <a:endParaRPr lang="en-US" dirty="0">
              <a:solidFill>
                <a:schemeClr val="accent3">
                  <a:lumMod val="25000"/>
                </a:schemeClr>
              </a:solidFill>
            </a:endParaRPr>
          </a:p>
          <a:p>
            <a:pPr>
              <a:lnSpc>
                <a:spcPct val="100000"/>
              </a:lnSpc>
              <a:spcBef>
                <a:spcPts val="1400"/>
              </a:spcBef>
            </a:pPr>
            <a:r>
              <a:rPr lang="en-US" sz="1100" dirty="0">
                <a:solidFill>
                  <a:schemeClr val="accent3">
                    <a:lumMod val="25000"/>
                  </a:schemeClr>
                </a:solidFill>
                <a:latin typeface="Abadi"/>
              </a:rPr>
              <a:t>For payload mass between 2000 to 6000, </a:t>
            </a:r>
            <a:r>
              <a:rPr lang="en-US" sz="1100" dirty="0">
                <a:solidFill>
                  <a:srgbClr val="000000"/>
                </a:solidFill>
                <a:latin typeface="Abadi"/>
                <a:ea typeface="+mn-lt"/>
                <a:cs typeface="+mn-lt"/>
              </a:rPr>
              <a:t>CCAFS SLC 40 has highest success</a:t>
            </a:r>
          </a:p>
          <a:p>
            <a:pPr>
              <a:lnSpc>
                <a:spcPct val="100000"/>
              </a:lnSpc>
              <a:spcBef>
                <a:spcPts val="1400"/>
              </a:spcBef>
            </a:pPr>
            <a:r>
              <a:rPr lang="en-US" sz="1100" dirty="0">
                <a:solidFill>
                  <a:srgbClr val="000000"/>
                </a:solidFill>
                <a:latin typeface="Abadi"/>
                <a:ea typeface="+mn-lt"/>
                <a:cs typeface="+mn-lt"/>
              </a:rPr>
              <a:t>KSC –LC-39 A has </a:t>
            </a:r>
            <a:r>
              <a:rPr lang="en-US" sz="1100" err="1">
                <a:solidFill>
                  <a:srgbClr val="000000"/>
                </a:solidFill>
                <a:latin typeface="Abadi"/>
                <a:ea typeface="+mn-lt"/>
                <a:cs typeface="+mn-lt"/>
              </a:rPr>
              <a:t>higehst</a:t>
            </a:r>
            <a:r>
              <a:rPr lang="en-US" sz="1100" dirty="0">
                <a:solidFill>
                  <a:srgbClr val="000000"/>
                </a:solidFill>
                <a:latin typeface="Abadi"/>
                <a:ea typeface="+mn-lt"/>
                <a:cs typeface="+mn-lt"/>
              </a:rPr>
              <a:t> success rate overall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with numbers and dots&#10;&#10;Description automatically generated">
            <a:extLst>
              <a:ext uri="{FF2B5EF4-FFF2-40B4-BE49-F238E27FC236}">
                <a16:creationId xmlns:a16="http://schemas.microsoft.com/office/drawing/2014/main" id="{99F254EC-E506-881E-987F-B1ACC61448B6}"/>
              </a:ext>
            </a:extLst>
          </p:cNvPr>
          <p:cNvPicPr>
            <a:picLocks noChangeAspect="1"/>
          </p:cNvPicPr>
          <p:nvPr/>
        </p:nvPicPr>
        <p:blipFill>
          <a:blip r:embed="rId3"/>
          <a:stretch>
            <a:fillRect/>
          </a:stretch>
        </p:blipFill>
        <p:spPr>
          <a:xfrm>
            <a:off x="1227016" y="1746514"/>
            <a:ext cx="7491046" cy="26322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Executive Summary</a:t>
            </a:r>
          </a:p>
          <a:p>
            <a:pPr>
              <a:lnSpc>
                <a:spcPct val="100000"/>
              </a:lnSpc>
              <a:spcBef>
                <a:spcPts val="1400"/>
              </a:spcBef>
            </a:pPr>
            <a:r>
              <a:rPr lang="en-US" sz="1100" dirty="0">
                <a:solidFill>
                  <a:schemeClr val="accent3">
                    <a:lumMod val="25000"/>
                  </a:schemeClr>
                </a:solidFill>
                <a:latin typeface="Abadi"/>
              </a:rPr>
              <a:t>Introduction</a:t>
            </a:r>
          </a:p>
          <a:p>
            <a:pPr>
              <a:lnSpc>
                <a:spcPct val="100000"/>
              </a:lnSpc>
              <a:spcBef>
                <a:spcPts val="1400"/>
              </a:spcBef>
            </a:pPr>
            <a:r>
              <a:rPr lang="en-US" sz="1100" dirty="0">
                <a:solidFill>
                  <a:schemeClr val="accent3">
                    <a:lumMod val="25000"/>
                  </a:schemeClr>
                </a:solidFill>
                <a:latin typeface="Abadi"/>
              </a:rPr>
              <a:t>Methodology</a:t>
            </a:r>
          </a:p>
          <a:p>
            <a:pPr>
              <a:lnSpc>
                <a:spcPct val="100000"/>
              </a:lnSpc>
              <a:spcBef>
                <a:spcPts val="1400"/>
              </a:spcBef>
            </a:pPr>
            <a:r>
              <a:rPr lang="en-US" sz="1100" dirty="0">
                <a:solidFill>
                  <a:schemeClr val="accent3">
                    <a:lumMod val="25000"/>
                  </a:schemeClr>
                </a:solidFill>
                <a:latin typeface="Abadi"/>
              </a:rPr>
              <a:t>Results</a:t>
            </a:r>
          </a:p>
          <a:p>
            <a:pPr>
              <a:lnSpc>
                <a:spcPct val="100000"/>
              </a:lnSpc>
              <a:spcBef>
                <a:spcPts val="1400"/>
              </a:spcBef>
            </a:pPr>
            <a:r>
              <a:rPr lang="en-US" sz="1100" dirty="0">
                <a:solidFill>
                  <a:schemeClr val="accent3">
                    <a:lumMod val="25000"/>
                  </a:schemeClr>
                </a:solidFill>
                <a:latin typeface="Abadi"/>
              </a:rPr>
              <a:t>Conclusion</a:t>
            </a:r>
          </a:p>
          <a:p>
            <a:pPr>
              <a:lnSpc>
                <a:spcPct val="100000"/>
              </a:lnSpc>
              <a:spcBef>
                <a:spcPts val="1400"/>
              </a:spcBef>
            </a:pPr>
            <a:r>
              <a:rPr lang="en-US" sz="11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516699" cy="381158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Geo, SSO, ES-L1 has 100% success rate</a:t>
            </a:r>
          </a:p>
          <a:p>
            <a:pPr>
              <a:lnSpc>
                <a:spcPct val="100000"/>
              </a:lnSpc>
              <a:spcBef>
                <a:spcPts val="1400"/>
              </a:spcBef>
            </a:pPr>
            <a:r>
              <a:rPr lang="en-US" sz="1100" dirty="0">
                <a:solidFill>
                  <a:schemeClr val="accent3">
                    <a:lumMod val="25000"/>
                  </a:schemeClr>
                </a:solidFill>
                <a:latin typeface="Abadi"/>
              </a:rPr>
              <a:t>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2F2F3D4-38FC-F490-59DB-CB9D95719B74}"/>
              </a:ext>
            </a:extLst>
          </p:cNvPr>
          <p:cNvPicPr>
            <a:picLocks noChangeAspect="1"/>
          </p:cNvPicPr>
          <p:nvPr/>
        </p:nvPicPr>
        <p:blipFill>
          <a:blip r:embed="rId3"/>
          <a:stretch>
            <a:fillRect/>
          </a:stretch>
        </p:blipFill>
        <p:spPr>
          <a:xfrm>
            <a:off x="1021862" y="2004343"/>
            <a:ext cx="6494584" cy="25855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orange and blue dots&#10;&#10;Description automatically generated">
            <a:extLst>
              <a:ext uri="{FF2B5EF4-FFF2-40B4-BE49-F238E27FC236}">
                <a16:creationId xmlns:a16="http://schemas.microsoft.com/office/drawing/2014/main" id="{688B42BC-2E0A-7EB7-6C6C-7A80AE3803BC}"/>
              </a:ext>
            </a:extLst>
          </p:cNvPr>
          <p:cNvPicPr>
            <a:picLocks noChangeAspect="1"/>
          </p:cNvPicPr>
          <p:nvPr/>
        </p:nvPicPr>
        <p:blipFill>
          <a:blip r:embed="rId3"/>
          <a:stretch>
            <a:fillRect/>
          </a:stretch>
        </p:blipFill>
        <p:spPr>
          <a:xfrm>
            <a:off x="574590" y="2068238"/>
            <a:ext cx="8756821" cy="3123117"/>
          </a:xfrm>
          <a:prstGeom prst="rect">
            <a:avLst/>
          </a:prstGeom>
        </p:spPr>
      </p:pic>
      <p:sp>
        <p:nvSpPr>
          <p:cNvPr id="6" name="TextBox 5">
            <a:extLst>
              <a:ext uri="{FF2B5EF4-FFF2-40B4-BE49-F238E27FC236}">
                <a16:creationId xmlns:a16="http://schemas.microsoft.com/office/drawing/2014/main" id="{9B50BFBD-36C6-9063-354A-BF74A4FAF97C}"/>
              </a:ext>
            </a:extLst>
          </p:cNvPr>
          <p:cNvSpPr txBox="1"/>
          <p:nvPr/>
        </p:nvSpPr>
        <p:spPr>
          <a:xfrm>
            <a:off x="615778" y="573353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100">
                <a:solidFill>
                  <a:srgbClr val="292929"/>
                </a:solidFill>
                <a:latin typeface="Abadi"/>
                <a:cs typeface="Arial"/>
              </a:rPr>
              <a:t>Geo, SSO, ES-L1 has 100% success rate​</a:t>
            </a:r>
          </a:p>
          <a:p>
            <a:pPr>
              <a:buChar char="•"/>
            </a:pPr>
            <a:r>
              <a:rPr lang="en-US" sz="1100">
                <a:solidFill>
                  <a:srgbClr val="292929"/>
                </a:solidFill>
                <a:latin typeface="Abadi"/>
                <a:cs typeface="Arial"/>
              </a:rPr>
              <a:t>SO has 0% success rate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1243319" cy="3811588"/>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100" dirty="0">
                <a:latin typeface="Abadi"/>
                <a:ea typeface="+mn-lt"/>
                <a:cs typeface="+mn-lt"/>
              </a:rPr>
              <a:t>With heavy payloads the successful landing or positive landing rate are more for </a:t>
            </a:r>
            <a:r>
              <a:rPr lang="en-US" sz="1100" err="1">
                <a:latin typeface="Abadi"/>
                <a:ea typeface="+mn-lt"/>
                <a:cs typeface="+mn-lt"/>
              </a:rPr>
              <a:t>Polar,LEO</a:t>
            </a:r>
            <a:r>
              <a:rPr lang="en-US" sz="1100" dirty="0">
                <a:latin typeface="Abadi"/>
                <a:ea typeface="+mn-lt"/>
                <a:cs typeface="+mn-lt"/>
              </a:rPr>
              <a:t> and ISS.</a:t>
            </a:r>
          </a:p>
          <a:p>
            <a:pPr>
              <a:lnSpc>
                <a:spcPct val="100000"/>
              </a:lnSpc>
              <a:spcBef>
                <a:spcPts val="1400"/>
              </a:spcBef>
            </a:pPr>
            <a:r>
              <a:rPr lang="en-US" sz="1100" dirty="0">
                <a:latin typeface="Abadi"/>
                <a:ea typeface="+mn-lt"/>
                <a:cs typeface="+mn-lt"/>
              </a:rPr>
              <a:t>However for GTO we cannot distinguish this well as both positive landing rate and negative landing(unsuccessful mission) are both there here</a:t>
            </a:r>
            <a:endParaRPr lang="en-US" sz="1100" dirty="0">
              <a:solidFill>
                <a:srgbClr val="000000"/>
              </a:solidFill>
              <a:latin typeface="Abadi"/>
              <a:ea typeface="Calibri"/>
              <a:cs typeface="Calibr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88BE77FC-2658-7814-9BA5-D5F0D4CB328B}"/>
              </a:ext>
            </a:extLst>
          </p:cNvPr>
          <p:cNvPicPr>
            <a:picLocks noChangeAspect="1"/>
          </p:cNvPicPr>
          <p:nvPr/>
        </p:nvPicPr>
        <p:blipFill>
          <a:blip r:embed="rId3"/>
          <a:stretch>
            <a:fillRect/>
          </a:stretch>
        </p:blipFill>
        <p:spPr>
          <a:xfrm>
            <a:off x="626076" y="1765120"/>
            <a:ext cx="7119551" cy="26275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852021" cy="3811588"/>
          </a:xfrm>
          <a:prstGeom prst="rect">
            <a:avLst/>
          </a:prstGeom>
        </p:spPr>
        <p:txBody>
          <a:bodyPr lIns="91440" tIns="45720" rIns="91440" bIns="45720" anchor="t">
            <a:normAutofit/>
          </a:bodyPr>
          <a:lstStyle/>
          <a:p>
            <a:pPr marL="0" indent="0">
              <a:lnSpc>
                <a:spcPct val="100000"/>
              </a:lnSpc>
              <a:spcBef>
                <a:spcPts val="1400"/>
              </a:spcBef>
              <a:buNone/>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Year 2017 and 2018 has more successful outcomes</a:t>
            </a:r>
          </a:p>
          <a:p>
            <a:pPr>
              <a:lnSpc>
                <a:spcPct val="100000"/>
              </a:lnSpc>
              <a:spcBef>
                <a:spcPts val="1400"/>
              </a:spcBef>
            </a:pPr>
            <a:r>
              <a:rPr lang="en-US" sz="1100" dirty="0">
                <a:solidFill>
                  <a:schemeClr val="accent3">
                    <a:lumMod val="25000"/>
                  </a:schemeClr>
                </a:solidFill>
                <a:latin typeface="Abadi"/>
              </a:rPr>
              <a:t>From year 2010 to 2013 there were no successful outcomes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numbers and dots&#10;&#10;Description automatically generated">
            <a:extLst>
              <a:ext uri="{FF2B5EF4-FFF2-40B4-BE49-F238E27FC236}">
                <a16:creationId xmlns:a16="http://schemas.microsoft.com/office/drawing/2014/main" id="{71F7C3CD-A16E-3826-13E0-150308CE90FD}"/>
              </a:ext>
            </a:extLst>
          </p:cNvPr>
          <p:cNvPicPr>
            <a:picLocks noChangeAspect="1"/>
          </p:cNvPicPr>
          <p:nvPr/>
        </p:nvPicPr>
        <p:blipFill>
          <a:blip r:embed="rId3"/>
          <a:stretch>
            <a:fillRect/>
          </a:stretch>
        </p:blipFill>
        <p:spPr>
          <a:xfrm>
            <a:off x="605482" y="1598403"/>
            <a:ext cx="10569145" cy="21680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names of the unique launch sites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D7905EDA-1933-F704-9317-85686C76E4E5}"/>
              </a:ext>
            </a:extLst>
          </p:cNvPr>
          <p:cNvPicPr>
            <a:picLocks noChangeAspect="1"/>
          </p:cNvPicPr>
          <p:nvPr/>
        </p:nvPicPr>
        <p:blipFill>
          <a:blip r:embed="rId3"/>
          <a:stretch>
            <a:fillRect/>
          </a:stretch>
        </p:blipFill>
        <p:spPr>
          <a:xfrm>
            <a:off x="770238" y="1715304"/>
            <a:ext cx="8293443" cy="16871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Names of Launch Site begin with 'CCA'</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42298394-FC94-C486-0088-436757BD7AE9}"/>
              </a:ext>
            </a:extLst>
          </p:cNvPr>
          <p:cNvPicPr>
            <a:picLocks noChangeAspect="1"/>
          </p:cNvPicPr>
          <p:nvPr/>
        </p:nvPicPr>
        <p:blipFill>
          <a:blip r:embed="rId3"/>
          <a:stretch>
            <a:fillRect/>
          </a:stretch>
        </p:blipFill>
        <p:spPr>
          <a:xfrm>
            <a:off x="770238" y="1622130"/>
            <a:ext cx="6697362" cy="23265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Total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A screenshot of a computer&#10;&#10;Description automatically generated">
            <a:extLst>
              <a:ext uri="{FF2B5EF4-FFF2-40B4-BE49-F238E27FC236}">
                <a16:creationId xmlns:a16="http://schemas.microsoft.com/office/drawing/2014/main" id="{EBEDADEF-4021-7A37-6FD0-F5906848B7A6}"/>
              </a:ext>
            </a:extLst>
          </p:cNvPr>
          <p:cNvPicPr>
            <a:picLocks noChangeAspect="1"/>
          </p:cNvPicPr>
          <p:nvPr/>
        </p:nvPicPr>
        <p:blipFill>
          <a:blip r:embed="rId3"/>
          <a:stretch>
            <a:fillRect/>
          </a:stretch>
        </p:blipFill>
        <p:spPr>
          <a:xfrm>
            <a:off x="574589" y="1711554"/>
            <a:ext cx="6893010" cy="15298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Average Payload Mass of F9 v1.1</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2DCE67CA-45E6-56AA-5354-7C52DB00A751}"/>
              </a:ext>
            </a:extLst>
          </p:cNvPr>
          <p:cNvPicPr>
            <a:picLocks noChangeAspect="1"/>
          </p:cNvPicPr>
          <p:nvPr/>
        </p:nvPicPr>
        <p:blipFill>
          <a:blip r:embed="rId3"/>
          <a:stretch>
            <a:fillRect/>
          </a:stretch>
        </p:blipFill>
        <p:spPr>
          <a:xfrm>
            <a:off x="996779" y="1590452"/>
            <a:ext cx="6965091" cy="284301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First date of successful ground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white rectangular object with black text&#10;&#10;Description automatically generated">
            <a:extLst>
              <a:ext uri="{FF2B5EF4-FFF2-40B4-BE49-F238E27FC236}">
                <a16:creationId xmlns:a16="http://schemas.microsoft.com/office/drawing/2014/main" id="{6B0259E1-B4C9-6294-5C35-769DEFDFB027}"/>
              </a:ext>
            </a:extLst>
          </p:cNvPr>
          <p:cNvPicPr>
            <a:picLocks noChangeAspect="1"/>
          </p:cNvPicPr>
          <p:nvPr/>
        </p:nvPicPr>
        <p:blipFill>
          <a:blip r:embed="rId3"/>
          <a:stretch>
            <a:fillRect/>
          </a:stretch>
        </p:blipFill>
        <p:spPr>
          <a:xfrm>
            <a:off x="914400" y="1534838"/>
            <a:ext cx="7655010" cy="25732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B6770A25-E692-55E9-2A3A-7698BF81C72F}"/>
              </a:ext>
            </a:extLst>
          </p:cNvPr>
          <p:cNvPicPr>
            <a:picLocks noChangeAspect="1"/>
          </p:cNvPicPr>
          <p:nvPr/>
        </p:nvPicPr>
        <p:blipFill>
          <a:blip r:embed="rId3"/>
          <a:stretch>
            <a:fillRect/>
          </a:stretch>
        </p:blipFill>
        <p:spPr>
          <a:xfrm>
            <a:off x="770238" y="1752262"/>
            <a:ext cx="8489091" cy="17882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2362" y="2139215"/>
            <a:ext cx="10783213" cy="40879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100" dirty="0">
                <a:solidFill>
                  <a:schemeClr val="accent3">
                    <a:lumMod val="25000"/>
                  </a:schemeClr>
                </a:solidFill>
                <a:latin typeface="Abadi"/>
              </a:rPr>
              <a:t>Collected the data related to  SpaceX rocket launch from SpaceX website and Wikipedia Page. Performed Exploratory data analysis on the dataset to see how the columns are correlated and to find the best labels to perform the data analysis. Then created a map using Folium to see which rocket launch sites has most successful rate and at last utilized the machine learning algorithms Such as </a:t>
            </a:r>
            <a:r>
              <a:rPr lang="en-US" sz="1100" err="1">
                <a:solidFill>
                  <a:schemeClr val="accent3">
                    <a:lumMod val="25000"/>
                  </a:schemeClr>
                </a:solidFill>
                <a:latin typeface="Abadi"/>
              </a:rPr>
              <a:t>GridSearch</a:t>
            </a:r>
            <a:r>
              <a:rPr lang="en-US" sz="1100" dirty="0">
                <a:solidFill>
                  <a:schemeClr val="accent3">
                    <a:lumMod val="25000"/>
                  </a:schemeClr>
                </a:solidFill>
                <a:latin typeface="Abadi"/>
              </a:rPr>
              <a:t> to find the accuracy.</a:t>
            </a:r>
          </a:p>
          <a:p>
            <a:pPr>
              <a:lnSpc>
                <a:spcPct val="100000"/>
              </a:lnSpc>
              <a:spcBef>
                <a:spcPts val="1400"/>
              </a:spcBef>
            </a:pPr>
            <a:r>
              <a:rPr lang="en-US" sz="1100" dirty="0">
                <a:solidFill>
                  <a:schemeClr val="accent3">
                    <a:lumMod val="25000"/>
                  </a:schemeClr>
                </a:solidFill>
                <a:latin typeface="Abadi"/>
              </a:rPr>
              <a:t>The used machine learning models are: </a:t>
            </a:r>
            <a:r>
              <a:rPr lang="en-US" sz="1100" err="1">
                <a:solidFill>
                  <a:schemeClr val="accent3">
                    <a:lumMod val="25000"/>
                  </a:schemeClr>
                </a:solidFill>
                <a:latin typeface="Abadi"/>
              </a:rPr>
              <a:t>GridSearch</a:t>
            </a:r>
            <a:r>
              <a:rPr lang="en-US" sz="1100" dirty="0">
                <a:solidFill>
                  <a:schemeClr val="accent3">
                    <a:lumMod val="25000"/>
                  </a:schemeClr>
                </a:solidFill>
                <a:latin typeface="Abadi"/>
              </a:rPr>
              <a:t>, Decision Tree, Support Vector Machine, K-Nearest Neighbor. The predicted accuracy of most of models was around 83.33%.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total number of successful and failure mission outcomes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A25FC91E-5DD7-C674-6FFB-86A46256BB0C}"/>
              </a:ext>
            </a:extLst>
          </p:cNvPr>
          <p:cNvPicPr>
            <a:picLocks noChangeAspect="1"/>
          </p:cNvPicPr>
          <p:nvPr/>
        </p:nvPicPr>
        <p:blipFill>
          <a:blip r:embed="rId3"/>
          <a:stretch>
            <a:fillRect/>
          </a:stretch>
        </p:blipFill>
        <p:spPr>
          <a:xfrm>
            <a:off x="770238" y="1722154"/>
            <a:ext cx="8684740" cy="15807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names of the booster which have carried the maximum payload mass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7545BFA3-F9C2-6829-2D3F-EF5867E85235}"/>
              </a:ext>
            </a:extLst>
          </p:cNvPr>
          <p:cNvPicPr>
            <a:picLocks noChangeAspect="1"/>
          </p:cNvPicPr>
          <p:nvPr/>
        </p:nvPicPr>
        <p:blipFill>
          <a:blip r:embed="rId3"/>
          <a:stretch>
            <a:fillRect/>
          </a:stretch>
        </p:blipFill>
        <p:spPr>
          <a:xfrm>
            <a:off x="893806" y="1983324"/>
            <a:ext cx="8664145" cy="21087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C4F6E027-6A27-EFEB-92E8-355731519EEF}"/>
              </a:ext>
            </a:extLst>
          </p:cNvPr>
          <p:cNvPicPr>
            <a:picLocks noChangeAspect="1"/>
          </p:cNvPicPr>
          <p:nvPr/>
        </p:nvPicPr>
        <p:blipFill>
          <a:blip r:embed="rId3"/>
          <a:stretch>
            <a:fillRect/>
          </a:stretch>
        </p:blipFill>
        <p:spPr>
          <a:xfrm>
            <a:off x="801130" y="1995735"/>
            <a:ext cx="10074875" cy="15072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endParaRPr lang="en-US">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 program&#10;&#10;Description automatically generated">
            <a:extLst>
              <a:ext uri="{FF2B5EF4-FFF2-40B4-BE49-F238E27FC236}">
                <a16:creationId xmlns:a16="http://schemas.microsoft.com/office/drawing/2014/main" id="{34C86B4F-94C7-B3D8-CDEE-534070C91838}"/>
              </a:ext>
            </a:extLst>
          </p:cNvPr>
          <p:cNvPicPr>
            <a:picLocks noChangeAspect="1"/>
          </p:cNvPicPr>
          <p:nvPr/>
        </p:nvPicPr>
        <p:blipFill>
          <a:blip r:embed="rId3"/>
          <a:stretch>
            <a:fillRect/>
          </a:stretch>
        </p:blipFill>
        <p:spPr>
          <a:xfrm>
            <a:off x="811427" y="2101518"/>
            <a:ext cx="10775091" cy="21915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launch sites are marked with red color. And we can decipher that all launch sites are closer to the coast.</a:t>
            </a:r>
          </a:p>
          <a:p>
            <a:endParaRPr lang="en-US" dirty="0">
              <a:ea typeface="Calibri"/>
              <a:cs typeface="Calibr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4" name="Picture 3" descr="A map of the united states&#10;&#10;Description automatically generated">
            <a:extLst>
              <a:ext uri="{FF2B5EF4-FFF2-40B4-BE49-F238E27FC236}">
                <a16:creationId xmlns:a16="http://schemas.microsoft.com/office/drawing/2014/main" id="{6545F6BA-647C-6EC8-09C7-15C3B2529417}"/>
              </a:ext>
            </a:extLst>
          </p:cNvPr>
          <p:cNvPicPr>
            <a:picLocks noChangeAspect="1"/>
          </p:cNvPicPr>
          <p:nvPr/>
        </p:nvPicPr>
        <p:blipFill>
          <a:blip r:embed="rId3"/>
          <a:stretch>
            <a:fillRect/>
          </a:stretch>
        </p:blipFill>
        <p:spPr>
          <a:xfrm>
            <a:off x="934994" y="1711664"/>
            <a:ext cx="5605849" cy="27962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rPr>
              <a:t>Green Label = Successful Sites Launch</a:t>
            </a:r>
          </a:p>
          <a:p>
            <a:pPr>
              <a:lnSpc>
                <a:spcPct val="100000"/>
              </a:lnSpc>
              <a:spcBef>
                <a:spcPts val="1400"/>
              </a:spcBef>
            </a:pPr>
            <a:r>
              <a:rPr lang="en-US" sz="2200" dirty="0">
                <a:solidFill>
                  <a:schemeClr val="accent3">
                    <a:lumMod val="25000"/>
                  </a:schemeClr>
                </a:solidFill>
                <a:latin typeface="Abadi"/>
              </a:rPr>
              <a:t>Red Label = Failure Site Launch</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Labelled Launch Sites </a:t>
            </a:r>
          </a:p>
        </p:txBody>
      </p:sp>
      <p:pic>
        <p:nvPicPr>
          <p:cNvPr id="2" name="Picture 1" descr="A screenshot of a map&#10;&#10;Description automatically generated">
            <a:extLst>
              <a:ext uri="{FF2B5EF4-FFF2-40B4-BE49-F238E27FC236}">
                <a16:creationId xmlns:a16="http://schemas.microsoft.com/office/drawing/2014/main" id="{A2A85687-487A-CCE9-0EF2-3FDA0FEBA211}"/>
              </a:ext>
            </a:extLst>
          </p:cNvPr>
          <p:cNvPicPr>
            <a:picLocks noChangeAspect="1"/>
          </p:cNvPicPr>
          <p:nvPr/>
        </p:nvPicPr>
        <p:blipFill>
          <a:blip r:embed="rId3"/>
          <a:stretch>
            <a:fillRect/>
          </a:stretch>
        </p:blipFill>
        <p:spPr>
          <a:xfrm>
            <a:off x="862914" y="1824789"/>
            <a:ext cx="6666470" cy="19212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of various points from launch sites</a:t>
            </a:r>
          </a:p>
        </p:txBody>
      </p:sp>
      <p:pic>
        <p:nvPicPr>
          <p:cNvPr id="2" name="Picture 1" descr="A map of a city&#10;&#10;Description automatically generated">
            <a:extLst>
              <a:ext uri="{FF2B5EF4-FFF2-40B4-BE49-F238E27FC236}">
                <a16:creationId xmlns:a16="http://schemas.microsoft.com/office/drawing/2014/main" id="{A9726357-C7AF-0B60-4F3B-73298B26A923}"/>
              </a:ext>
            </a:extLst>
          </p:cNvPr>
          <p:cNvPicPr>
            <a:picLocks noChangeAspect="1"/>
          </p:cNvPicPr>
          <p:nvPr/>
        </p:nvPicPr>
        <p:blipFill>
          <a:blip r:embed="rId3"/>
          <a:stretch>
            <a:fillRect/>
          </a:stretch>
        </p:blipFill>
        <p:spPr>
          <a:xfrm>
            <a:off x="1068859" y="1827341"/>
            <a:ext cx="7284308" cy="21632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KSC-LC-39A has highest success rate</a:t>
            </a:r>
          </a:p>
          <a:p>
            <a:pPr>
              <a:lnSpc>
                <a:spcPct val="100000"/>
              </a:lnSpc>
              <a:spcBef>
                <a:spcPts val="1400"/>
              </a:spcBef>
            </a:pPr>
            <a:r>
              <a:rPr lang="en-US" sz="2200" dirty="0">
                <a:solidFill>
                  <a:schemeClr val="accent3">
                    <a:lumMod val="25000"/>
                  </a:schemeClr>
                </a:solidFill>
                <a:latin typeface="Abadi"/>
              </a:rPr>
              <a:t>CCAFS-LC-40 has lowest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Count of each site</a:t>
            </a:r>
          </a:p>
        </p:txBody>
      </p:sp>
      <p:pic>
        <p:nvPicPr>
          <p:cNvPr id="2" name="Picture 1" descr="A white background with black dots&#10;&#10;Description automatically generated">
            <a:extLst>
              <a:ext uri="{FF2B5EF4-FFF2-40B4-BE49-F238E27FC236}">
                <a16:creationId xmlns:a16="http://schemas.microsoft.com/office/drawing/2014/main" id="{CFC1C9E2-8834-6274-E8C9-47F03C8CB3AA}"/>
              </a:ext>
            </a:extLst>
          </p:cNvPr>
          <p:cNvPicPr>
            <a:picLocks noChangeAspect="1"/>
          </p:cNvPicPr>
          <p:nvPr/>
        </p:nvPicPr>
        <p:blipFill>
          <a:blip r:embed="rId3"/>
          <a:stretch>
            <a:fillRect/>
          </a:stretch>
        </p:blipFill>
        <p:spPr>
          <a:xfrm>
            <a:off x="811428" y="1779744"/>
            <a:ext cx="7500551" cy="21452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 indent="0">
              <a:lnSpc>
                <a:spcPct val="100000"/>
              </a:lnSpc>
              <a:spcBef>
                <a:spcPts val="850"/>
              </a:spcBef>
              <a:buNone/>
            </a:pPr>
            <a:r>
              <a:rPr lang="en-US" sz="1100" dirty="0">
                <a:solidFill>
                  <a:schemeClr val="accent3">
                    <a:lumMod val="25000"/>
                  </a:schemeClr>
                </a:solidFill>
                <a:latin typeface="Abadi"/>
              </a:rPr>
              <a:t>Background</a:t>
            </a:r>
          </a:p>
          <a:p>
            <a:pPr marL="253365" indent="-229235">
              <a:lnSpc>
                <a:spcPct val="100000"/>
              </a:lnSpc>
              <a:spcBef>
                <a:spcPts val="850"/>
              </a:spcBef>
              <a:buFont typeface="Arial,Sans-Serif"/>
            </a:pPr>
            <a:r>
              <a:rPr lang="en-US" sz="1100" dirty="0">
                <a:solidFill>
                  <a:schemeClr val="accent3">
                    <a:lumMod val="25000"/>
                  </a:schemeClr>
                </a:solidFill>
                <a:latin typeface="Abadi"/>
              </a:rPr>
              <a:t>Commercial Space Age is Here</a:t>
            </a:r>
          </a:p>
          <a:p>
            <a:pPr marL="253365" indent="-229235">
              <a:lnSpc>
                <a:spcPct val="100000"/>
              </a:lnSpc>
              <a:spcBef>
                <a:spcPts val="705"/>
              </a:spcBef>
              <a:buFont typeface="Arial,Sans-Serif"/>
            </a:pPr>
            <a:r>
              <a:rPr lang="en-US" sz="1100" dirty="0">
                <a:solidFill>
                  <a:schemeClr val="accent3">
                    <a:lumMod val="25000"/>
                  </a:schemeClr>
                </a:solidFill>
                <a:latin typeface="Abadi"/>
              </a:rPr>
              <a:t>Space X has best pricing ($62 million vs. $165 million USD)</a:t>
            </a:r>
          </a:p>
          <a:p>
            <a:pPr marL="253365" indent="-229235">
              <a:lnSpc>
                <a:spcPct val="100000"/>
              </a:lnSpc>
              <a:spcBef>
                <a:spcPts val="695"/>
              </a:spcBef>
              <a:buFont typeface="Arial,Sans-Serif"/>
            </a:pPr>
            <a:r>
              <a:rPr lang="en-US" sz="1100" dirty="0">
                <a:solidFill>
                  <a:schemeClr val="accent3">
                    <a:lumMod val="25000"/>
                  </a:schemeClr>
                </a:solidFill>
                <a:latin typeface="Abadi"/>
              </a:rPr>
              <a:t>Largely due to ability to recover part of rocket (Stage 1)</a:t>
            </a:r>
          </a:p>
          <a:p>
            <a:pPr marL="253365" indent="-229235">
              <a:lnSpc>
                <a:spcPct val="100000"/>
              </a:lnSpc>
              <a:spcBef>
                <a:spcPts val="700"/>
              </a:spcBef>
              <a:buFont typeface="Arial,Sans-Serif"/>
            </a:pPr>
            <a:r>
              <a:rPr lang="en-US" sz="1100" dirty="0">
                <a:solidFill>
                  <a:schemeClr val="accent3">
                    <a:lumMod val="25000"/>
                  </a:schemeClr>
                </a:solidFill>
                <a:latin typeface="Abadi"/>
              </a:rPr>
              <a:t>Space Y wants to compete with Space X</a:t>
            </a:r>
          </a:p>
          <a:p>
            <a:pPr marL="0" indent="0">
              <a:spcBef>
                <a:spcPts val="1400"/>
              </a:spcBef>
              <a:buNone/>
            </a:pPr>
            <a:r>
              <a:rPr lang="en-US" sz="1100" dirty="0">
                <a:solidFill>
                  <a:schemeClr val="accent3">
                    <a:lumMod val="25000"/>
                  </a:schemeClr>
                </a:solidFill>
                <a:latin typeface="Abadi"/>
              </a:rPr>
              <a:t>Task</a:t>
            </a:r>
          </a:p>
          <a:p>
            <a:pPr marL="342900" indent="-342900"/>
            <a:r>
              <a:rPr lang="en-US" sz="1100" dirty="0">
                <a:solidFill>
                  <a:schemeClr val="accent3">
                    <a:lumMod val="25000"/>
                  </a:schemeClr>
                </a:solidFill>
                <a:latin typeface="Abadi"/>
              </a:rPr>
              <a:t>To train a machine learning model and use public information to predict if SpaceX  will reuse the first stage</a:t>
            </a:r>
          </a:p>
          <a:p>
            <a:pPr marL="0" indent="0">
              <a:spcBef>
                <a:spcPts val="1400"/>
              </a:spcBef>
              <a:buNone/>
            </a:pPr>
            <a:endParaRPr lang="en-US" sz="1100" u="sng"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is 76.9% and Failure is 23.1%</a:t>
            </a: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the launch site with highest successful rate</a:t>
            </a:r>
          </a:p>
        </p:txBody>
      </p:sp>
      <p:pic>
        <p:nvPicPr>
          <p:cNvPr id="2" name="Picture 1" descr="A blue and red pie chart&#10;&#10;Description automatically generated">
            <a:extLst>
              <a:ext uri="{FF2B5EF4-FFF2-40B4-BE49-F238E27FC236}">
                <a16:creationId xmlns:a16="http://schemas.microsoft.com/office/drawing/2014/main" id="{ABEC8001-9491-2299-41A6-13CBC8FE892D}"/>
              </a:ext>
            </a:extLst>
          </p:cNvPr>
          <p:cNvPicPr>
            <a:picLocks noChangeAspect="1"/>
          </p:cNvPicPr>
          <p:nvPr/>
        </p:nvPicPr>
        <p:blipFill>
          <a:blip r:embed="rId3"/>
          <a:stretch>
            <a:fillRect/>
          </a:stretch>
        </p:blipFill>
        <p:spPr>
          <a:xfrm>
            <a:off x="832022" y="1530942"/>
            <a:ext cx="8756821" cy="208676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Payload Mass between 2000 to 5000 has highest successful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endParaRPr lang="en-US" dirty="0"/>
          </a:p>
        </p:txBody>
      </p:sp>
      <p:pic>
        <p:nvPicPr>
          <p:cNvPr id="2" name="Picture 1" descr="A graph with colored dots and numbers&#10;&#10;Description automatically generated">
            <a:extLst>
              <a:ext uri="{FF2B5EF4-FFF2-40B4-BE49-F238E27FC236}">
                <a16:creationId xmlns:a16="http://schemas.microsoft.com/office/drawing/2014/main" id="{099C8095-F9F6-F182-3326-F5BC7D304A0B}"/>
              </a:ext>
            </a:extLst>
          </p:cNvPr>
          <p:cNvPicPr>
            <a:picLocks noChangeAspect="1"/>
          </p:cNvPicPr>
          <p:nvPr/>
        </p:nvPicPr>
        <p:blipFill>
          <a:blip r:embed="rId3"/>
          <a:stretch>
            <a:fillRect/>
          </a:stretch>
        </p:blipFill>
        <p:spPr>
          <a:xfrm>
            <a:off x="770238" y="1719003"/>
            <a:ext cx="8447902" cy="20092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6145" y="1886465"/>
            <a:ext cx="10248097"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Accuracy of Logistic regression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D4F10440-2D8E-9E85-AC6A-BAE41076C822}"/>
              </a:ext>
            </a:extLst>
          </p:cNvPr>
          <p:cNvPicPr>
            <a:picLocks noChangeAspect="1"/>
          </p:cNvPicPr>
          <p:nvPr/>
        </p:nvPicPr>
        <p:blipFill>
          <a:blip r:embed="rId3"/>
          <a:stretch>
            <a:fillRect/>
          </a:stretch>
        </p:blipFill>
        <p:spPr>
          <a:xfrm>
            <a:off x="636373" y="1715542"/>
            <a:ext cx="6625281" cy="10585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False positive is the major issue.</a:t>
            </a:r>
            <a:endParaRPr lang="en-US" sz="2200" dirty="0">
              <a:solidFill>
                <a:schemeClr val="accent3">
                  <a:lumMod val="25000"/>
                </a:schemeClr>
              </a:solidFill>
              <a:latin typeface="Abadi"/>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graph of different colored squares&#10;&#10;Description automatically generated">
            <a:extLst>
              <a:ext uri="{FF2B5EF4-FFF2-40B4-BE49-F238E27FC236}">
                <a16:creationId xmlns:a16="http://schemas.microsoft.com/office/drawing/2014/main" id="{AB167C43-7272-AF0F-66BF-3BD582A9D95F}"/>
              </a:ext>
            </a:extLst>
          </p:cNvPr>
          <p:cNvPicPr>
            <a:picLocks noChangeAspect="1"/>
          </p:cNvPicPr>
          <p:nvPr/>
        </p:nvPicPr>
        <p:blipFill>
          <a:blip r:embed="rId3"/>
          <a:stretch>
            <a:fillRect/>
          </a:stretch>
        </p:blipFill>
        <p:spPr>
          <a:xfrm>
            <a:off x="770238" y="1749502"/>
            <a:ext cx="6079524" cy="27308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r>
              <a:rPr lang="en-US" sz="2200" dirty="0">
                <a:ea typeface="+mn-lt"/>
                <a:cs typeface="+mn-lt"/>
              </a:rPr>
              <a:t>Launches with a low payload mass show better results than launches with a larger payload mass.</a:t>
            </a:r>
            <a:endParaRPr lang="en-US">
              <a:ea typeface="Calibri" panose="020F0502020204030204"/>
              <a:cs typeface="Calibri" panose="020F0502020204030204"/>
            </a:endParaRPr>
          </a:p>
          <a:p>
            <a:endParaRPr lang="en-US" sz="2200" dirty="0">
              <a:ea typeface="Calibri"/>
              <a:cs typeface="Calibri"/>
            </a:endParaRPr>
          </a:p>
          <a:p>
            <a:r>
              <a:rPr lang="en-US" sz="2200" dirty="0">
                <a:ea typeface="+mn-lt"/>
                <a:cs typeface="+mn-lt"/>
              </a:rPr>
              <a:t>KSC LC-39A has the highest success rate of the launches from all the sites.</a:t>
            </a:r>
            <a:endParaRPr lang="en-US" dirty="0">
              <a:ea typeface="Calibri" panose="020F0502020204030204"/>
              <a:cs typeface="Calibri" panose="020F0502020204030204"/>
            </a:endParaRPr>
          </a:p>
          <a:p>
            <a:pPr>
              <a:lnSpc>
                <a:spcPct val="100000"/>
              </a:lnSpc>
              <a:spcBef>
                <a:spcPts val="1400"/>
              </a:spcBef>
            </a:pPr>
            <a:r>
              <a:rPr lang="en-US" sz="2200" dirty="0">
                <a:ea typeface="+mn-lt"/>
                <a:cs typeface="+mn-lt"/>
              </a:rPr>
              <a:t> Orbits ES-L1, GEO, HEO and SSO have 100% success rate.</a:t>
            </a:r>
            <a:endParaRPr lang="en-US"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Special Thanks to IBM and Coursera</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00" dirty="0">
                <a:solidFill>
                  <a:srgbClr val="0B49CB"/>
                </a:solidFill>
                <a:latin typeface="Abadi"/>
              </a:rPr>
              <a:t>Executive Summary</a:t>
            </a:r>
          </a:p>
          <a:p>
            <a:pPr>
              <a:lnSpc>
                <a:spcPct val="120000"/>
              </a:lnSpc>
              <a:spcBef>
                <a:spcPts val="1400"/>
              </a:spcBef>
            </a:pPr>
            <a:r>
              <a:rPr lang="en-US" sz="1100" dirty="0">
                <a:solidFill>
                  <a:schemeClr val="accent3">
                    <a:lumMod val="25000"/>
                  </a:schemeClr>
                </a:solidFill>
                <a:latin typeface="Abadi"/>
              </a:rPr>
              <a:t>Data collection methodology:</a:t>
            </a:r>
          </a:p>
          <a:p>
            <a:pPr lvl="1">
              <a:lnSpc>
                <a:spcPct val="120000"/>
              </a:lnSpc>
              <a:spcBef>
                <a:spcPts val="1400"/>
              </a:spcBef>
            </a:pPr>
            <a:r>
              <a:rPr lang="en-US" sz="1100" dirty="0">
                <a:solidFill>
                  <a:schemeClr val="bg2">
                    <a:lumMod val="50000"/>
                  </a:schemeClr>
                </a:solidFill>
                <a:latin typeface="Abadi"/>
              </a:rPr>
              <a:t>Data was collected from SpaceX Public API and Wikipedia Page</a:t>
            </a:r>
          </a:p>
          <a:p>
            <a:pPr>
              <a:lnSpc>
                <a:spcPct val="120000"/>
              </a:lnSpc>
              <a:spcBef>
                <a:spcPts val="1400"/>
              </a:spcBef>
            </a:pPr>
            <a:r>
              <a:rPr lang="en-US" sz="1100" dirty="0">
                <a:solidFill>
                  <a:schemeClr val="accent3">
                    <a:lumMod val="25000"/>
                  </a:schemeClr>
                </a:solidFill>
                <a:latin typeface="Abadi"/>
              </a:rPr>
              <a:t>Perform data wrangling</a:t>
            </a:r>
          </a:p>
          <a:p>
            <a:pPr lvl="1">
              <a:lnSpc>
                <a:spcPct val="120000"/>
              </a:lnSpc>
              <a:spcBef>
                <a:spcPts val="1400"/>
              </a:spcBef>
            </a:pPr>
            <a:r>
              <a:rPr lang="en-US" sz="1100" dirty="0">
                <a:solidFill>
                  <a:schemeClr val="bg2">
                    <a:lumMod val="50000"/>
                  </a:schemeClr>
                </a:solidFill>
                <a:latin typeface="Abadi"/>
              </a:rPr>
              <a:t>Calculated the number of launch on each site</a:t>
            </a:r>
          </a:p>
          <a:p>
            <a:pPr lvl="1">
              <a:lnSpc>
                <a:spcPct val="120000"/>
              </a:lnSpc>
              <a:spcBef>
                <a:spcPts val="1400"/>
              </a:spcBef>
            </a:pPr>
            <a:r>
              <a:rPr lang="en-US" sz="1100" dirty="0">
                <a:solidFill>
                  <a:schemeClr val="bg2">
                    <a:lumMod val="50000"/>
                  </a:schemeClr>
                </a:solidFill>
                <a:latin typeface="Abadi"/>
              </a:rPr>
              <a:t>Calculated the number and occurrence of each orbit</a:t>
            </a:r>
          </a:p>
          <a:p>
            <a:pPr lvl="1">
              <a:lnSpc>
                <a:spcPct val="120000"/>
              </a:lnSpc>
              <a:spcBef>
                <a:spcPts val="1400"/>
              </a:spcBef>
            </a:pPr>
            <a:r>
              <a:rPr lang="en-US" sz="1100" dirty="0">
                <a:solidFill>
                  <a:schemeClr val="bg2">
                    <a:lumMod val="50000"/>
                  </a:schemeClr>
                </a:solidFill>
                <a:latin typeface="IBM Plex Mono Text"/>
              </a:rPr>
              <a:t>Calculated the number and occurrence of mission outcome per orbit</a:t>
            </a:r>
            <a:endParaRPr lang="en-US" sz="1100" dirty="0">
              <a:solidFill>
                <a:schemeClr val="bg2">
                  <a:lumMod val="50000"/>
                </a:schemeClr>
              </a:solidFill>
              <a:latin typeface="Abadi"/>
            </a:endParaRPr>
          </a:p>
          <a:p>
            <a:pPr lvl="1">
              <a:lnSpc>
                <a:spcPct val="120000"/>
              </a:lnSpc>
              <a:spcBef>
                <a:spcPts val="1400"/>
              </a:spcBef>
            </a:pPr>
            <a:r>
              <a:rPr lang="en-US" sz="1100" dirty="0">
                <a:solidFill>
                  <a:schemeClr val="bg2">
                    <a:lumMod val="50000"/>
                  </a:schemeClr>
                </a:solidFill>
                <a:latin typeface="IBM Plex Mono Text"/>
              </a:rPr>
              <a:t>Created a landing outcome from outcome column</a:t>
            </a:r>
          </a:p>
          <a:p>
            <a:pPr>
              <a:lnSpc>
                <a:spcPct val="120000"/>
              </a:lnSpc>
              <a:spcBef>
                <a:spcPts val="1400"/>
              </a:spcBef>
            </a:pPr>
            <a:r>
              <a:rPr lang="en-US" sz="11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100" dirty="0">
                <a:solidFill>
                  <a:schemeClr val="accent3">
                    <a:lumMod val="25000"/>
                  </a:schemeClr>
                </a:solidFill>
                <a:latin typeface="Abadi"/>
              </a:rPr>
              <a:t>Perform interactive visual analytics using Folium and </a:t>
            </a:r>
            <a:r>
              <a:rPr lang="en-US" sz="1100" err="1">
                <a:solidFill>
                  <a:schemeClr val="accent3">
                    <a:lumMod val="25000"/>
                  </a:schemeClr>
                </a:solidFill>
                <a:latin typeface="Abadi"/>
              </a:rPr>
              <a:t>Plotly</a:t>
            </a:r>
            <a:r>
              <a:rPr lang="en-US" sz="1100" dirty="0">
                <a:solidFill>
                  <a:schemeClr val="accent3">
                    <a:lumMod val="25000"/>
                  </a:schemeClr>
                </a:solidFill>
                <a:latin typeface="Abadi"/>
              </a:rPr>
              <a:t> Dash</a:t>
            </a:r>
          </a:p>
          <a:p>
            <a:pPr>
              <a:lnSpc>
                <a:spcPct val="120000"/>
              </a:lnSpc>
              <a:spcBef>
                <a:spcPts val="1400"/>
              </a:spcBef>
            </a:pPr>
            <a:r>
              <a:rPr lang="en-US" sz="1100" dirty="0">
                <a:solidFill>
                  <a:schemeClr val="accent3">
                    <a:lumMod val="25000"/>
                  </a:schemeClr>
                </a:solidFill>
                <a:latin typeface="Abadi"/>
              </a:rPr>
              <a:t>Perform predictive analysis using classification models</a:t>
            </a:r>
          </a:p>
          <a:p>
            <a:pPr lvl="1">
              <a:lnSpc>
                <a:spcPct val="120000"/>
              </a:lnSpc>
              <a:spcBef>
                <a:spcPts val="1400"/>
              </a:spcBef>
            </a:pPr>
            <a:r>
              <a:rPr lang="en-US" sz="1100" dirty="0">
                <a:solidFill>
                  <a:schemeClr val="bg2">
                    <a:lumMod val="50000"/>
                  </a:schemeClr>
                </a:solidFill>
                <a:latin typeface="Abadi"/>
              </a:rPr>
              <a:t>Utilized </a:t>
            </a:r>
            <a:r>
              <a:rPr lang="en-US" sz="1100" dirty="0" err="1">
                <a:solidFill>
                  <a:schemeClr val="bg2">
                    <a:lumMod val="50000"/>
                  </a:schemeClr>
                </a:solidFill>
                <a:latin typeface="Abadi"/>
              </a:rPr>
              <a:t>GridSearch</a:t>
            </a:r>
          </a:p>
          <a:p>
            <a:pPr>
              <a:lnSpc>
                <a:spcPct val="12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R="42545">
              <a:lnSpc>
                <a:spcPts val="2210"/>
              </a:lnSpc>
              <a:spcBef>
                <a:spcPts val="335"/>
              </a:spcBef>
            </a:pPr>
            <a:r>
              <a:rPr lang="en-US" sz="1100" dirty="0">
                <a:solidFill>
                  <a:srgbClr val="404040"/>
                </a:solidFill>
                <a:latin typeface="Abadi"/>
                <a:cs typeface="Segoe UI"/>
              </a:rPr>
              <a:t>Data collection process involved a combination of API requests from Space X public API and web  scraping data from a table in Space X’s Wikipedia.</a:t>
            </a:r>
          </a:p>
          <a:p>
            <a:pPr>
              <a:lnSpc>
                <a:spcPct val="100000"/>
              </a:lnSpc>
              <a:spcBef>
                <a:spcPts val="1145"/>
              </a:spcBef>
            </a:pPr>
            <a:r>
              <a:rPr lang="en-US" sz="1100" u="sng" dirty="0">
                <a:solidFill>
                  <a:srgbClr val="404040"/>
                </a:solidFill>
                <a:latin typeface="Abadi"/>
                <a:cs typeface="Segoe UI"/>
              </a:rPr>
              <a:t>Space X API Data Columns:</a:t>
            </a:r>
            <a:endParaRPr lang="en-US" sz="1100">
              <a:solidFill>
                <a:srgbClr val="404040"/>
              </a:solidFill>
              <a:latin typeface="Abadi"/>
              <a:cs typeface="Segoe UI"/>
            </a:endParaRPr>
          </a:p>
          <a:p>
            <a:pPr lvl="1">
              <a:lnSpc>
                <a:spcPts val="2300"/>
              </a:lnSpc>
              <a:spcBef>
                <a:spcPts val="1200"/>
              </a:spcBef>
            </a:pPr>
            <a:r>
              <a:rPr lang="en-US" sz="1100" dirty="0" err="1">
                <a:solidFill>
                  <a:srgbClr val="404040"/>
                </a:solidFill>
                <a:latin typeface="Abadi"/>
                <a:cs typeface="Segoe UI"/>
              </a:rPr>
              <a:t>FlightNumber</a:t>
            </a:r>
            <a:r>
              <a:rPr lang="en-US" sz="1100" dirty="0">
                <a:solidFill>
                  <a:srgbClr val="404040"/>
                </a:solidFill>
                <a:latin typeface="Abadi"/>
                <a:cs typeface="Segoe UI"/>
              </a:rPr>
              <a:t>, Date, </a:t>
            </a:r>
            <a:r>
              <a:rPr lang="en-US" sz="1100" dirty="0" err="1">
                <a:solidFill>
                  <a:srgbClr val="404040"/>
                </a:solidFill>
                <a:latin typeface="Abadi"/>
                <a:cs typeface="Segoe UI"/>
              </a:rPr>
              <a:t>BoosterVersion</a:t>
            </a:r>
            <a:r>
              <a:rPr lang="en-US" sz="1100" dirty="0">
                <a:solidFill>
                  <a:srgbClr val="404040"/>
                </a:solidFill>
                <a:latin typeface="Abadi"/>
                <a:cs typeface="Segoe UI"/>
              </a:rPr>
              <a:t>, </a:t>
            </a:r>
            <a:r>
              <a:rPr lang="en-US" sz="1100" dirty="0" err="1">
                <a:solidFill>
                  <a:srgbClr val="404040"/>
                </a:solidFill>
                <a:latin typeface="Abadi"/>
                <a:cs typeface="Segoe UI"/>
              </a:rPr>
              <a:t>PayloadMass</a:t>
            </a:r>
            <a:r>
              <a:rPr lang="en-US" sz="1100" dirty="0">
                <a:solidFill>
                  <a:srgbClr val="404040"/>
                </a:solidFill>
                <a:latin typeface="Abadi"/>
                <a:cs typeface="Segoe UI"/>
              </a:rPr>
              <a:t>, Orbit, </a:t>
            </a:r>
            <a:r>
              <a:rPr lang="en-US" sz="1100" dirty="0" err="1">
                <a:solidFill>
                  <a:srgbClr val="404040"/>
                </a:solidFill>
                <a:latin typeface="Abadi"/>
                <a:cs typeface="Segoe UI"/>
              </a:rPr>
              <a:t>LaunchSite</a:t>
            </a:r>
            <a:r>
              <a:rPr lang="en-US" sz="1100" dirty="0">
                <a:solidFill>
                  <a:srgbClr val="404040"/>
                </a:solidFill>
                <a:latin typeface="Abadi"/>
                <a:cs typeface="Segoe UI"/>
              </a:rPr>
              <a:t>, Outcome, Flights, </a:t>
            </a:r>
            <a:r>
              <a:rPr lang="en-US" sz="1100" dirty="0" err="1">
                <a:solidFill>
                  <a:srgbClr val="404040"/>
                </a:solidFill>
                <a:latin typeface="Abadi"/>
                <a:cs typeface="Segoe UI"/>
              </a:rPr>
              <a:t>GridFins</a:t>
            </a:r>
            <a:r>
              <a:rPr lang="en-US" sz="1100" dirty="0">
                <a:solidFill>
                  <a:srgbClr val="404040"/>
                </a:solidFill>
                <a:latin typeface="Abadi"/>
                <a:cs typeface="Segoe UI"/>
              </a:rPr>
              <a:t>,</a:t>
            </a:r>
          </a:p>
          <a:p>
            <a:pPr lvl="1">
              <a:lnSpc>
                <a:spcPts val="2300"/>
              </a:lnSpc>
              <a:spcBef>
                <a:spcPts val="0"/>
              </a:spcBef>
            </a:pPr>
            <a:r>
              <a:rPr lang="en-US" sz="1100" dirty="0">
                <a:solidFill>
                  <a:srgbClr val="404040"/>
                </a:solidFill>
                <a:latin typeface="Abadi"/>
                <a:cs typeface="Segoe UI"/>
              </a:rPr>
              <a:t>Reused, Legs, </a:t>
            </a:r>
            <a:r>
              <a:rPr lang="en-US" sz="1100" err="1">
                <a:solidFill>
                  <a:srgbClr val="404040"/>
                </a:solidFill>
                <a:latin typeface="Abadi"/>
                <a:cs typeface="Segoe UI"/>
              </a:rPr>
              <a:t>LandingPad</a:t>
            </a:r>
            <a:r>
              <a:rPr lang="en-US" sz="1100" dirty="0">
                <a:solidFill>
                  <a:srgbClr val="404040"/>
                </a:solidFill>
                <a:latin typeface="Abadi"/>
                <a:cs typeface="Segoe UI"/>
              </a:rPr>
              <a:t>, Block, </a:t>
            </a:r>
            <a:r>
              <a:rPr lang="en-US" sz="1100" err="1">
                <a:solidFill>
                  <a:srgbClr val="404040"/>
                </a:solidFill>
                <a:latin typeface="Abadi"/>
                <a:cs typeface="Segoe UI"/>
              </a:rPr>
              <a:t>ReusedCount</a:t>
            </a:r>
            <a:r>
              <a:rPr lang="en-US" sz="1100" dirty="0">
                <a:solidFill>
                  <a:srgbClr val="404040"/>
                </a:solidFill>
                <a:latin typeface="Abadi"/>
                <a:cs typeface="Segoe UI"/>
              </a:rPr>
              <a:t>, Serial, Longitude, Latitude</a:t>
            </a:r>
          </a:p>
          <a:p>
            <a:pPr>
              <a:lnSpc>
                <a:spcPct val="100000"/>
              </a:lnSpc>
              <a:spcBef>
                <a:spcPts val="1105"/>
              </a:spcBef>
            </a:pPr>
            <a:r>
              <a:rPr lang="en-US" sz="1100" u="sng" dirty="0">
                <a:solidFill>
                  <a:srgbClr val="404040"/>
                </a:solidFill>
                <a:latin typeface="Abadi"/>
                <a:cs typeface="Segoe UI"/>
              </a:rPr>
              <a:t>Wikipedia </a:t>
            </a:r>
            <a:r>
              <a:rPr lang="en-US" sz="1100" u="sng" err="1">
                <a:solidFill>
                  <a:srgbClr val="404040"/>
                </a:solidFill>
                <a:latin typeface="Abadi"/>
                <a:cs typeface="Segoe UI"/>
              </a:rPr>
              <a:t>Webscrape</a:t>
            </a:r>
            <a:r>
              <a:rPr lang="en-US" sz="1100" u="sng" dirty="0">
                <a:solidFill>
                  <a:srgbClr val="404040"/>
                </a:solidFill>
                <a:latin typeface="Abadi"/>
                <a:cs typeface="Segoe UI"/>
              </a:rPr>
              <a:t> Data Columns:</a:t>
            </a:r>
            <a:endParaRPr lang="en-US" sz="1100">
              <a:solidFill>
                <a:srgbClr val="404040"/>
              </a:solidFill>
              <a:latin typeface="Abadi"/>
              <a:cs typeface="Segoe UI"/>
            </a:endParaRPr>
          </a:p>
          <a:p>
            <a:pPr marR="837565" lvl="1">
              <a:lnSpc>
                <a:spcPts val="2200"/>
              </a:lnSpc>
              <a:spcBef>
                <a:spcPts val="1440"/>
              </a:spcBef>
            </a:pPr>
            <a:r>
              <a:rPr lang="en-US" sz="1100" dirty="0">
                <a:solidFill>
                  <a:srgbClr val="404040"/>
                </a:solidFill>
                <a:latin typeface="Abadi"/>
                <a:cs typeface="Segoe UI"/>
              </a:rPr>
              <a:t>Flight No., Launch site, Payload, </a:t>
            </a:r>
            <a:endParaRPr lang="en-US" sz="1100">
              <a:latin typeface="Abadi"/>
              <a:ea typeface="Calibri"/>
              <a:cs typeface="Calibri"/>
            </a:endParaRPr>
          </a:p>
          <a:p>
            <a:pPr marL="0" indent="0">
              <a:buNone/>
            </a:pPr>
            <a:endParaRPr lang="en-US" sz="1100" dirty="0">
              <a:latin typeface="Abadi"/>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100" dirty="0">
                <a:solidFill>
                  <a:schemeClr val="accent3">
                    <a:lumMod val="25000"/>
                  </a:schemeClr>
                </a:solidFill>
                <a:latin typeface="Abadi"/>
              </a:rPr>
              <a:t>Present your data collection with SpaceX REST calls using key phrases and flowcharts</a:t>
            </a: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ea typeface="+mn-lt"/>
                <a:cs typeface="+mn-lt"/>
              </a:rPr>
              <a:t>https://github.com/SauravDeb-98/IBM-Capstone-Project/blob/main/jupyter-labs-spacex-data-collection-api.ipynb</a:t>
            </a:r>
            <a:endParaRPr lang="en-US" sz="1100" dirty="0">
              <a:solidFill>
                <a:schemeClr val="accent3">
                  <a:lumMod val="25000"/>
                </a:schemeClr>
              </a:solidFill>
              <a:latin typeface="Abadi" panose="020B0604020104020204" pitchFamily="34" charset="0"/>
            </a:endParaRPr>
          </a:p>
          <a:p>
            <a:endParaRPr lang="en-US" sz="1100" dirty="0">
              <a:cs typeface="Calibri"/>
            </a:endParaRPr>
          </a:p>
          <a:p>
            <a:endParaRPr lang="en-US" sz="1100"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1" name="Diagram 100">
            <a:extLst>
              <a:ext uri="{FF2B5EF4-FFF2-40B4-BE49-F238E27FC236}">
                <a16:creationId xmlns:a16="http://schemas.microsoft.com/office/drawing/2014/main" id="{CB005254-9BC9-2C09-ADBA-9F2024B55A0E}"/>
              </a:ext>
            </a:extLst>
          </p:cNvPr>
          <p:cNvGraphicFramePr/>
          <p:nvPr>
            <p:extLst>
              <p:ext uri="{D42A27DB-BD31-4B8C-83A1-F6EECF244321}">
                <p14:modId xmlns:p14="http://schemas.microsoft.com/office/powerpoint/2010/main" val="2790114769"/>
              </p:ext>
            </p:extLst>
          </p:nvPr>
        </p:nvGraphicFramePr>
        <p:xfrm>
          <a:off x="6157784" y="1981200"/>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100" dirty="0">
                <a:latin typeface="Abadi"/>
                <a:ea typeface="+mn-lt"/>
                <a:cs typeface="+mn-lt"/>
              </a:rPr>
              <a:t>https://github.com/SauravDeb-98/IBM-Capstone-Project/blob/main/jupyter-labs-webscraping.ipynb</a:t>
            </a:r>
            <a:endParaRPr lang="en-US" sz="1100">
              <a:latin typeface="Abad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graphicFrame>
        <p:nvGraphicFramePr>
          <p:cNvPr id="5" name="Diagram 4">
            <a:extLst>
              <a:ext uri="{FF2B5EF4-FFF2-40B4-BE49-F238E27FC236}">
                <a16:creationId xmlns:a16="http://schemas.microsoft.com/office/drawing/2014/main" id="{448BC687-EFF0-EA84-2C8C-8512818C5BEF}"/>
              </a:ext>
            </a:extLst>
          </p:cNvPr>
          <p:cNvGraphicFramePr/>
          <p:nvPr>
            <p:extLst>
              <p:ext uri="{D42A27DB-BD31-4B8C-83A1-F6EECF244321}">
                <p14:modId xmlns:p14="http://schemas.microsoft.com/office/powerpoint/2010/main" val="3690393273"/>
              </p:ext>
            </p:extLst>
          </p:nvPr>
        </p:nvGraphicFramePr>
        <p:xfrm>
          <a:off x="6030686" y="2133600"/>
          <a:ext cx="45720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783</cp:revision>
  <dcterms:created xsi:type="dcterms:W3CDTF">2021-04-29T18:58:34Z</dcterms:created>
  <dcterms:modified xsi:type="dcterms:W3CDTF">2023-08-13T12:19:16Z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